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17" r:id="rId3"/>
    <p:sldId id="257" r:id="rId4"/>
    <p:sldId id="258" r:id="rId5"/>
    <p:sldId id="259" r:id="rId6"/>
    <p:sldId id="260" r:id="rId7"/>
    <p:sldId id="261" r:id="rId8"/>
    <p:sldId id="262" r:id="rId9"/>
    <p:sldId id="263" r:id="rId10"/>
    <p:sldId id="268" r:id="rId11"/>
    <p:sldId id="264" r:id="rId12"/>
    <p:sldId id="265" r:id="rId13"/>
    <p:sldId id="266" r:id="rId14"/>
    <p:sldId id="267" r:id="rId15"/>
    <p:sldId id="272" r:id="rId16"/>
    <p:sldId id="273" r:id="rId17"/>
    <p:sldId id="274" r:id="rId18"/>
    <p:sldId id="269" r:id="rId19"/>
    <p:sldId id="270" r:id="rId20"/>
    <p:sldId id="275" r:id="rId21"/>
    <p:sldId id="271" r:id="rId22"/>
    <p:sldId id="276" r:id="rId23"/>
    <p:sldId id="278" r:id="rId24"/>
    <p:sldId id="279" r:id="rId25"/>
    <p:sldId id="280" r:id="rId26"/>
    <p:sldId id="281" r:id="rId27"/>
    <p:sldId id="277" r:id="rId28"/>
    <p:sldId id="282" r:id="rId29"/>
    <p:sldId id="283" r:id="rId30"/>
    <p:sldId id="285" r:id="rId31"/>
    <p:sldId id="286" r:id="rId32"/>
    <p:sldId id="287" r:id="rId33"/>
    <p:sldId id="284" r:id="rId34"/>
    <p:sldId id="288" r:id="rId35"/>
    <p:sldId id="289" r:id="rId36"/>
    <p:sldId id="290" r:id="rId37"/>
    <p:sldId id="291" r:id="rId38"/>
    <p:sldId id="292" r:id="rId39"/>
    <p:sldId id="293" r:id="rId40"/>
    <p:sldId id="301" r:id="rId41"/>
    <p:sldId id="302" r:id="rId42"/>
    <p:sldId id="303" r:id="rId43"/>
    <p:sldId id="294" r:id="rId44"/>
    <p:sldId id="295" r:id="rId45"/>
    <p:sldId id="296" r:id="rId46"/>
    <p:sldId id="297" r:id="rId47"/>
    <p:sldId id="298" r:id="rId48"/>
    <p:sldId id="299" r:id="rId49"/>
    <p:sldId id="309" r:id="rId50"/>
    <p:sldId id="331"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00" r:id="rId65"/>
    <p:sldId id="304" r:id="rId66"/>
    <p:sldId id="305" r:id="rId67"/>
    <p:sldId id="306" r:id="rId68"/>
    <p:sldId id="307" r:id="rId69"/>
    <p:sldId id="308" r:id="rId70"/>
    <p:sldId id="310" r:id="rId71"/>
    <p:sldId id="311" r:id="rId72"/>
    <p:sldId id="312" r:id="rId73"/>
    <p:sldId id="313" r:id="rId74"/>
    <p:sldId id="314" r:id="rId75"/>
    <p:sldId id="315" r:id="rId76"/>
    <p:sldId id="316"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15B541-CA2F-47D6-A5F0-C50CE1B4C8E7}" type="doc">
      <dgm:prSet loTypeId="urn:microsoft.com/office/officeart/2005/8/layout/hProcess4" loCatId="process" qsTypeId="urn:microsoft.com/office/officeart/2005/8/quickstyle/simple1" qsCatId="simple" csTypeId="urn:microsoft.com/office/officeart/2005/8/colors/accent1_2" csCatId="accent1" phldr="1"/>
      <dgm:spPr/>
    </dgm:pt>
    <dgm:pt modelId="{9D9CC387-6C6A-43F7-944C-46E740101678}">
      <dgm:prSet phldrT="[Text]"/>
      <dgm:spPr/>
      <dgm:t>
        <a:bodyPr/>
        <a:lstStyle/>
        <a:p>
          <a:r>
            <a:rPr lang="en-IN" dirty="0"/>
            <a:t>WCF Rest</a:t>
          </a:r>
        </a:p>
      </dgm:t>
    </dgm:pt>
    <dgm:pt modelId="{01BD3FAD-F33D-4723-8804-33E3B75CC930}" type="parTrans" cxnId="{00652621-95E9-4A3D-BBFE-7220B30D70DC}">
      <dgm:prSet/>
      <dgm:spPr/>
      <dgm:t>
        <a:bodyPr/>
        <a:lstStyle/>
        <a:p>
          <a:endParaRPr lang="en-IN"/>
        </a:p>
      </dgm:t>
    </dgm:pt>
    <dgm:pt modelId="{CACB160E-6C7F-4B38-8DAC-CAC18289B8B3}" type="sibTrans" cxnId="{00652621-95E9-4A3D-BBFE-7220B30D70DC}">
      <dgm:prSet/>
      <dgm:spPr/>
      <dgm:t>
        <a:bodyPr/>
        <a:lstStyle/>
        <a:p>
          <a:endParaRPr lang="en-IN"/>
        </a:p>
      </dgm:t>
    </dgm:pt>
    <dgm:pt modelId="{6B69DEFA-C958-4743-82DD-3BA8B30837FC}">
      <dgm:prSet phldrT="[Text]"/>
      <dgm:spPr/>
      <dgm:t>
        <a:bodyPr/>
        <a:lstStyle/>
        <a:p>
          <a:r>
            <a:rPr lang="en-IN" dirty="0"/>
            <a:t>MVC</a:t>
          </a:r>
        </a:p>
      </dgm:t>
    </dgm:pt>
    <dgm:pt modelId="{176CCFCA-1909-47F2-BE5F-C91776AE4CEF}" type="parTrans" cxnId="{EFEB7772-E434-409F-8C80-D58BACE85415}">
      <dgm:prSet/>
      <dgm:spPr/>
      <dgm:t>
        <a:bodyPr/>
        <a:lstStyle/>
        <a:p>
          <a:endParaRPr lang="en-IN"/>
        </a:p>
      </dgm:t>
    </dgm:pt>
    <dgm:pt modelId="{2F291146-735E-450E-8AA6-94208D2FF0B5}" type="sibTrans" cxnId="{EFEB7772-E434-409F-8C80-D58BACE85415}">
      <dgm:prSet/>
      <dgm:spPr/>
      <dgm:t>
        <a:bodyPr/>
        <a:lstStyle/>
        <a:p>
          <a:endParaRPr lang="en-IN"/>
        </a:p>
      </dgm:t>
    </dgm:pt>
    <dgm:pt modelId="{8A581886-F4F6-428F-81FC-58A1B6B27889}">
      <dgm:prSet phldrT="[Text]"/>
      <dgm:spPr/>
      <dgm:t>
        <a:bodyPr/>
        <a:lstStyle/>
        <a:p>
          <a:r>
            <a:rPr lang="en-IN" dirty="0"/>
            <a:t>Web API</a:t>
          </a:r>
        </a:p>
      </dgm:t>
    </dgm:pt>
    <dgm:pt modelId="{AF100F7F-0822-4E93-B06D-4AFC3219C249}" type="parTrans" cxnId="{A753572A-B9F6-4E12-BFC4-4A94159FC651}">
      <dgm:prSet/>
      <dgm:spPr/>
      <dgm:t>
        <a:bodyPr/>
        <a:lstStyle/>
        <a:p>
          <a:endParaRPr lang="en-IN"/>
        </a:p>
      </dgm:t>
    </dgm:pt>
    <dgm:pt modelId="{2D1A0908-AA7D-40FD-8E5E-9EF4447716BF}" type="sibTrans" cxnId="{A753572A-B9F6-4E12-BFC4-4A94159FC651}">
      <dgm:prSet/>
      <dgm:spPr/>
      <dgm:t>
        <a:bodyPr/>
        <a:lstStyle/>
        <a:p>
          <a:endParaRPr lang="en-IN"/>
        </a:p>
      </dgm:t>
    </dgm:pt>
    <dgm:pt modelId="{CFCED65F-4D26-4FEC-BA5A-3792EDF1DA26}" type="pres">
      <dgm:prSet presAssocID="{5115B541-CA2F-47D6-A5F0-C50CE1B4C8E7}" presName="Name0" presStyleCnt="0">
        <dgm:presLayoutVars>
          <dgm:dir/>
          <dgm:animLvl val="lvl"/>
          <dgm:resizeHandles val="exact"/>
        </dgm:presLayoutVars>
      </dgm:prSet>
      <dgm:spPr/>
    </dgm:pt>
    <dgm:pt modelId="{90A5EBB6-0AC9-462E-AF4F-44B2BED5E601}" type="pres">
      <dgm:prSet presAssocID="{5115B541-CA2F-47D6-A5F0-C50CE1B4C8E7}" presName="tSp" presStyleCnt="0"/>
      <dgm:spPr/>
    </dgm:pt>
    <dgm:pt modelId="{646C2408-75B8-4002-9742-CA47F73A3147}" type="pres">
      <dgm:prSet presAssocID="{5115B541-CA2F-47D6-A5F0-C50CE1B4C8E7}" presName="bSp" presStyleCnt="0"/>
      <dgm:spPr/>
    </dgm:pt>
    <dgm:pt modelId="{10904A7D-6AD1-449D-AB73-DD9B100977D4}" type="pres">
      <dgm:prSet presAssocID="{5115B541-CA2F-47D6-A5F0-C50CE1B4C8E7}" presName="process" presStyleCnt="0"/>
      <dgm:spPr/>
    </dgm:pt>
    <dgm:pt modelId="{CB2CFEA3-132A-4AD1-84DB-CAEB4363B6FA}" type="pres">
      <dgm:prSet presAssocID="{9D9CC387-6C6A-43F7-944C-46E740101678}" presName="composite1" presStyleCnt="0"/>
      <dgm:spPr/>
    </dgm:pt>
    <dgm:pt modelId="{A44FA55D-E938-45EA-A62F-298A8D562632}" type="pres">
      <dgm:prSet presAssocID="{9D9CC387-6C6A-43F7-944C-46E740101678}" presName="dummyNode1" presStyleLbl="node1" presStyleIdx="0" presStyleCnt="3"/>
      <dgm:spPr/>
    </dgm:pt>
    <dgm:pt modelId="{C5847B84-24A7-433B-B5CB-450377055C9F}" type="pres">
      <dgm:prSet presAssocID="{9D9CC387-6C6A-43F7-944C-46E740101678}" presName="childNode1" presStyleLbl="bgAcc1" presStyleIdx="0" presStyleCnt="3">
        <dgm:presLayoutVars>
          <dgm:bulletEnabled val="1"/>
        </dgm:presLayoutVars>
      </dgm:prSet>
      <dgm:spPr/>
    </dgm:pt>
    <dgm:pt modelId="{4D44D700-6C0E-4273-9819-E1A6D21642FA}" type="pres">
      <dgm:prSet presAssocID="{9D9CC387-6C6A-43F7-944C-46E740101678}" presName="childNode1tx" presStyleLbl="bgAcc1" presStyleIdx="0" presStyleCnt="3">
        <dgm:presLayoutVars>
          <dgm:bulletEnabled val="1"/>
        </dgm:presLayoutVars>
      </dgm:prSet>
      <dgm:spPr/>
    </dgm:pt>
    <dgm:pt modelId="{9C7362E4-4E5E-41C9-94A7-160C51023256}" type="pres">
      <dgm:prSet presAssocID="{9D9CC387-6C6A-43F7-944C-46E740101678}" presName="parentNode1" presStyleLbl="node1" presStyleIdx="0" presStyleCnt="3">
        <dgm:presLayoutVars>
          <dgm:chMax val="1"/>
          <dgm:bulletEnabled val="1"/>
        </dgm:presLayoutVars>
      </dgm:prSet>
      <dgm:spPr/>
    </dgm:pt>
    <dgm:pt modelId="{2E8A7A7C-D1FE-4E67-884F-66F23A2CD05D}" type="pres">
      <dgm:prSet presAssocID="{9D9CC387-6C6A-43F7-944C-46E740101678}" presName="connSite1" presStyleCnt="0"/>
      <dgm:spPr/>
    </dgm:pt>
    <dgm:pt modelId="{4FE98EB2-FBDD-49E6-A9D5-7F524A9DB07D}" type="pres">
      <dgm:prSet presAssocID="{CACB160E-6C7F-4B38-8DAC-CAC18289B8B3}" presName="Name9" presStyleLbl="sibTrans2D1" presStyleIdx="0" presStyleCnt="2"/>
      <dgm:spPr/>
    </dgm:pt>
    <dgm:pt modelId="{F1E92C04-A9F7-489B-81FE-FE9BE3104C9D}" type="pres">
      <dgm:prSet presAssocID="{6B69DEFA-C958-4743-82DD-3BA8B30837FC}" presName="composite2" presStyleCnt="0"/>
      <dgm:spPr/>
    </dgm:pt>
    <dgm:pt modelId="{DDF90EE4-284C-4739-9D93-1E77FF7325B9}" type="pres">
      <dgm:prSet presAssocID="{6B69DEFA-C958-4743-82DD-3BA8B30837FC}" presName="dummyNode2" presStyleLbl="node1" presStyleIdx="0" presStyleCnt="3"/>
      <dgm:spPr/>
    </dgm:pt>
    <dgm:pt modelId="{53D9A863-2DF0-41BE-AE25-E738AA9F4699}" type="pres">
      <dgm:prSet presAssocID="{6B69DEFA-C958-4743-82DD-3BA8B30837FC}" presName="childNode2" presStyleLbl="bgAcc1" presStyleIdx="1" presStyleCnt="3">
        <dgm:presLayoutVars>
          <dgm:bulletEnabled val="1"/>
        </dgm:presLayoutVars>
      </dgm:prSet>
      <dgm:spPr/>
    </dgm:pt>
    <dgm:pt modelId="{97BC4943-D0C0-4262-8E07-160F9D3CF555}" type="pres">
      <dgm:prSet presAssocID="{6B69DEFA-C958-4743-82DD-3BA8B30837FC}" presName="childNode2tx" presStyleLbl="bgAcc1" presStyleIdx="1" presStyleCnt="3">
        <dgm:presLayoutVars>
          <dgm:bulletEnabled val="1"/>
        </dgm:presLayoutVars>
      </dgm:prSet>
      <dgm:spPr/>
    </dgm:pt>
    <dgm:pt modelId="{00CBAB8C-4AE5-41DA-A2FD-93571E15BA65}" type="pres">
      <dgm:prSet presAssocID="{6B69DEFA-C958-4743-82DD-3BA8B30837FC}" presName="parentNode2" presStyleLbl="node1" presStyleIdx="1" presStyleCnt="3">
        <dgm:presLayoutVars>
          <dgm:chMax val="0"/>
          <dgm:bulletEnabled val="1"/>
        </dgm:presLayoutVars>
      </dgm:prSet>
      <dgm:spPr/>
    </dgm:pt>
    <dgm:pt modelId="{F7B8B8F0-1F2E-4C90-917D-A023AFE01192}" type="pres">
      <dgm:prSet presAssocID="{6B69DEFA-C958-4743-82DD-3BA8B30837FC}" presName="connSite2" presStyleCnt="0"/>
      <dgm:spPr/>
    </dgm:pt>
    <dgm:pt modelId="{143E4ED6-8D50-490E-848A-C4198ED7BD6A}" type="pres">
      <dgm:prSet presAssocID="{2F291146-735E-450E-8AA6-94208D2FF0B5}" presName="Name18" presStyleLbl="sibTrans2D1" presStyleIdx="1" presStyleCnt="2"/>
      <dgm:spPr/>
    </dgm:pt>
    <dgm:pt modelId="{D739E0D3-67C5-4C72-B8B3-D4E7A9362555}" type="pres">
      <dgm:prSet presAssocID="{8A581886-F4F6-428F-81FC-58A1B6B27889}" presName="composite1" presStyleCnt="0"/>
      <dgm:spPr/>
    </dgm:pt>
    <dgm:pt modelId="{EAE162F2-4808-4F21-9D3F-D7A309D01EB4}" type="pres">
      <dgm:prSet presAssocID="{8A581886-F4F6-428F-81FC-58A1B6B27889}" presName="dummyNode1" presStyleLbl="node1" presStyleIdx="1" presStyleCnt="3"/>
      <dgm:spPr/>
    </dgm:pt>
    <dgm:pt modelId="{6272B586-0DBA-4F2B-A227-D217CFD32CDA}" type="pres">
      <dgm:prSet presAssocID="{8A581886-F4F6-428F-81FC-58A1B6B27889}" presName="childNode1" presStyleLbl="bgAcc1" presStyleIdx="2" presStyleCnt="3">
        <dgm:presLayoutVars>
          <dgm:bulletEnabled val="1"/>
        </dgm:presLayoutVars>
      </dgm:prSet>
      <dgm:spPr/>
    </dgm:pt>
    <dgm:pt modelId="{8A8C4D0A-B633-48B3-9725-30E62D3F18E0}" type="pres">
      <dgm:prSet presAssocID="{8A581886-F4F6-428F-81FC-58A1B6B27889}" presName="childNode1tx" presStyleLbl="bgAcc1" presStyleIdx="2" presStyleCnt="3">
        <dgm:presLayoutVars>
          <dgm:bulletEnabled val="1"/>
        </dgm:presLayoutVars>
      </dgm:prSet>
      <dgm:spPr/>
    </dgm:pt>
    <dgm:pt modelId="{7D331A04-A951-4B4E-AC11-5C03803D0553}" type="pres">
      <dgm:prSet presAssocID="{8A581886-F4F6-428F-81FC-58A1B6B27889}" presName="parentNode1" presStyleLbl="node1" presStyleIdx="2" presStyleCnt="3">
        <dgm:presLayoutVars>
          <dgm:chMax val="1"/>
          <dgm:bulletEnabled val="1"/>
        </dgm:presLayoutVars>
      </dgm:prSet>
      <dgm:spPr/>
    </dgm:pt>
    <dgm:pt modelId="{993DA2B5-38DF-495D-9937-E1AAC26FCDDA}" type="pres">
      <dgm:prSet presAssocID="{8A581886-F4F6-428F-81FC-58A1B6B27889}" presName="connSite1" presStyleCnt="0"/>
      <dgm:spPr/>
    </dgm:pt>
  </dgm:ptLst>
  <dgm:cxnLst>
    <dgm:cxn modelId="{00652621-95E9-4A3D-BBFE-7220B30D70DC}" srcId="{5115B541-CA2F-47D6-A5F0-C50CE1B4C8E7}" destId="{9D9CC387-6C6A-43F7-944C-46E740101678}" srcOrd="0" destOrd="0" parTransId="{01BD3FAD-F33D-4723-8804-33E3B75CC930}" sibTransId="{CACB160E-6C7F-4B38-8DAC-CAC18289B8B3}"/>
    <dgm:cxn modelId="{A753572A-B9F6-4E12-BFC4-4A94159FC651}" srcId="{5115B541-CA2F-47D6-A5F0-C50CE1B4C8E7}" destId="{8A581886-F4F6-428F-81FC-58A1B6B27889}" srcOrd="2" destOrd="0" parTransId="{AF100F7F-0822-4E93-B06D-4AFC3219C249}" sibTransId="{2D1A0908-AA7D-40FD-8E5E-9EF4447716BF}"/>
    <dgm:cxn modelId="{CD04A92C-FC90-450A-8596-E2F7198E6913}" type="presOf" srcId="{6B69DEFA-C958-4743-82DD-3BA8B30837FC}" destId="{00CBAB8C-4AE5-41DA-A2FD-93571E15BA65}" srcOrd="0" destOrd="0" presId="urn:microsoft.com/office/officeart/2005/8/layout/hProcess4"/>
    <dgm:cxn modelId="{C51D3D2D-5557-47A3-91EE-D16CCE95F3C1}" type="presOf" srcId="{CACB160E-6C7F-4B38-8DAC-CAC18289B8B3}" destId="{4FE98EB2-FBDD-49E6-A9D5-7F524A9DB07D}" srcOrd="0" destOrd="0" presId="urn:microsoft.com/office/officeart/2005/8/layout/hProcess4"/>
    <dgm:cxn modelId="{B00BC36C-AFB1-4B6B-9B34-D9E19FB84E24}" type="presOf" srcId="{5115B541-CA2F-47D6-A5F0-C50CE1B4C8E7}" destId="{CFCED65F-4D26-4FEC-BA5A-3792EDF1DA26}" srcOrd="0" destOrd="0" presId="urn:microsoft.com/office/officeart/2005/8/layout/hProcess4"/>
    <dgm:cxn modelId="{EFEB7772-E434-409F-8C80-D58BACE85415}" srcId="{5115B541-CA2F-47D6-A5F0-C50CE1B4C8E7}" destId="{6B69DEFA-C958-4743-82DD-3BA8B30837FC}" srcOrd="1" destOrd="0" parTransId="{176CCFCA-1909-47F2-BE5F-C91776AE4CEF}" sibTransId="{2F291146-735E-450E-8AA6-94208D2FF0B5}"/>
    <dgm:cxn modelId="{AC26D35A-E05F-44B8-A51F-0F318A97B92A}" type="presOf" srcId="{8A581886-F4F6-428F-81FC-58A1B6B27889}" destId="{7D331A04-A951-4B4E-AC11-5C03803D0553}" srcOrd="0" destOrd="0" presId="urn:microsoft.com/office/officeart/2005/8/layout/hProcess4"/>
    <dgm:cxn modelId="{FD01DB9A-D913-4217-BCEE-E55735B48CDA}" type="presOf" srcId="{9D9CC387-6C6A-43F7-944C-46E740101678}" destId="{9C7362E4-4E5E-41C9-94A7-160C51023256}" srcOrd="0" destOrd="0" presId="urn:microsoft.com/office/officeart/2005/8/layout/hProcess4"/>
    <dgm:cxn modelId="{E73B38A9-2DF5-4575-967E-83656CE8022C}" type="presOf" srcId="{2F291146-735E-450E-8AA6-94208D2FF0B5}" destId="{143E4ED6-8D50-490E-848A-C4198ED7BD6A}" srcOrd="0" destOrd="0" presId="urn:microsoft.com/office/officeart/2005/8/layout/hProcess4"/>
    <dgm:cxn modelId="{37E91F00-206A-4E2B-BB40-D5ED2A0D6373}" type="presParOf" srcId="{CFCED65F-4D26-4FEC-BA5A-3792EDF1DA26}" destId="{90A5EBB6-0AC9-462E-AF4F-44B2BED5E601}" srcOrd="0" destOrd="0" presId="urn:microsoft.com/office/officeart/2005/8/layout/hProcess4"/>
    <dgm:cxn modelId="{06F32C7B-5102-49A0-BEB6-7A5865B75084}" type="presParOf" srcId="{CFCED65F-4D26-4FEC-BA5A-3792EDF1DA26}" destId="{646C2408-75B8-4002-9742-CA47F73A3147}" srcOrd="1" destOrd="0" presId="urn:microsoft.com/office/officeart/2005/8/layout/hProcess4"/>
    <dgm:cxn modelId="{CAA8B09D-5636-4EEF-8894-73C9022892C6}" type="presParOf" srcId="{CFCED65F-4D26-4FEC-BA5A-3792EDF1DA26}" destId="{10904A7D-6AD1-449D-AB73-DD9B100977D4}" srcOrd="2" destOrd="0" presId="urn:microsoft.com/office/officeart/2005/8/layout/hProcess4"/>
    <dgm:cxn modelId="{250680EC-6E15-492B-B6E5-AA20E11BE542}" type="presParOf" srcId="{10904A7D-6AD1-449D-AB73-DD9B100977D4}" destId="{CB2CFEA3-132A-4AD1-84DB-CAEB4363B6FA}" srcOrd="0" destOrd="0" presId="urn:microsoft.com/office/officeart/2005/8/layout/hProcess4"/>
    <dgm:cxn modelId="{348381DE-8690-465C-81B7-6650BACD0ACA}" type="presParOf" srcId="{CB2CFEA3-132A-4AD1-84DB-CAEB4363B6FA}" destId="{A44FA55D-E938-45EA-A62F-298A8D562632}" srcOrd="0" destOrd="0" presId="urn:microsoft.com/office/officeart/2005/8/layout/hProcess4"/>
    <dgm:cxn modelId="{F6C6A9B5-3B6C-4B72-88D6-44DB93C44E96}" type="presParOf" srcId="{CB2CFEA3-132A-4AD1-84DB-CAEB4363B6FA}" destId="{C5847B84-24A7-433B-B5CB-450377055C9F}" srcOrd="1" destOrd="0" presId="urn:microsoft.com/office/officeart/2005/8/layout/hProcess4"/>
    <dgm:cxn modelId="{1299745C-647C-4D67-9409-B9ABD7C13EB6}" type="presParOf" srcId="{CB2CFEA3-132A-4AD1-84DB-CAEB4363B6FA}" destId="{4D44D700-6C0E-4273-9819-E1A6D21642FA}" srcOrd="2" destOrd="0" presId="urn:microsoft.com/office/officeart/2005/8/layout/hProcess4"/>
    <dgm:cxn modelId="{96D8EDED-439E-4517-8E1A-6565B97E7663}" type="presParOf" srcId="{CB2CFEA3-132A-4AD1-84DB-CAEB4363B6FA}" destId="{9C7362E4-4E5E-41C9-94A7-160C51023256}" srcOrd="3" destOrd="0" presId="urn:microsoft.com/office/officeart/2005/8/layout/hProcess4"/>
    <dgm:cxn modelId="{82C68D16-28EA-412C-925A-D9C0E218A000}" type="presParOf" srcId="{CB2CFEA3-132A-4AD1-84DB-CAEB4363B6FA}" destId="{2E8A7A7C-D1FE-4E67-884F-66F23A2CD05D}" srcOrd="4" destOrd="0" presId="urn:microsoft.com/office/officeart/2005/8/layout/hProcess4"/>
    <dgm:cxn modelId="{3B99FACF-A801-4FA8-81C0-D4B2736A5FC7}" type="presParOf" srcId="{10904A7D-6AD1-449D-AB73-DD9B100977D4}" destId="{4FE98EB2-FBDD-49E6-A9D5-7F524A9DB07D}" srcOrd="1" destOrd="0" presId="urn:microsoft.com/office/officeart/2005/8/layout/hProcess4"/>
    <dgm:cxn modelId="{F9EC9FA2-31CF-4E37-9AE3-D2FDA1AC59E5}" type="presParOf" srcId="{10904A7D-6AD1-449D-AB73-DD9B100977D4}" destId="{F1E92C04-A9F7-489B-81FE-FE9BE3104C9D}" srcOrd="2" destOrd="0" presId="urn:microsoft.com/office/officeart/2005/8/layout/hProcess4"/>
    <dgm:cxn modelId="{5138C31B-F725-4AD1-9DAB-2E02FCEFDC4F}" type="presParOf" srcId="{F1E92C04-A9F7-489B-81FE-FE9BE3104C9D}" destId="{DDF90EE4-284C-4739-9D93-1E77FF7325B9}" srcOrd="0" destOrd="0" presId="urn:microsoft.com/office/officeart/2005/8/layout/hProcess4"/>
    <dgm:cxn modelId="{2323247B-4688-462E-A5A9-787B65097871}" type="presParOf" srcId="{F1E92C04-A9F7-489B-81FE-FE9BE3104C9D}" destId="{53D9A863-2DF0-41BE-AE25-E738AA9F4699}" srcOrd="1" destOrd="0" presId="urn:microsoft.com/office/officeart/2005/8/layout/hProcess4"/>
    <dgm:cxn modelId="{F3A60620-130F-4B51-A397-A8B70FB5B50A}" type="presParOf" srcId="{F1E92C04-A9F7-489B-81FE-FE9BE3104C9D}" destId="{97BC4943-D0C0-4262-8E07-160F9D3CF555}" srcOrd="2" destOrd="0" presId="urn:microsoft.com/office/officeart/2005/8/layout/hProcess4"/>
    <dgm:cxn modelId="{766FE1CF-07D8-4167-866B-F902D854E563}" type="presParOf" srcId="{F1E92C04-A9F7-489B-81FE-FE9BE3104C9D}" destId="{00CBAB8C-4AE5-41DA-A2FD-93571E15BA65}" srcOrd="3" destOrd="0" presId="urn:microsoft.com/office/officeart/2005/8/layout/hProcess4"/>
    <dgm:cxn modelId="{E693EA3B-1442-4ED4-BF7B-535D6D7D0FC4}" type="presParOf" srcId="{F1E92C04-A9F7-489B-81FE-FE9BE3104C9D}" destId="{F7B8B8F0-1F2E-4C90-917D-A023AFE01192}" srcOrd="4" destOrd="0" presId="urn:microsoft.com/office/officeart/2005/8/layout/hProcess4"/>
    <dgm:cxn modelId="{EE0FA5B4-4E66-4087-9AFA-1E3EB8EDEA1E}" type="presParOf" srcId="{10904A7D-6AD1-449D-AB73-DD9B100977D4}" destId="{143E4ED6-8D50-490E-848A-C4198ED7BD6A}" srcOrd="3" destOrd="0" presId="urn:microsoft.com/office/officeart/2005/8/layout/hProcess4"/>
    <dgm:cxn modelId="{5ABF445E-8503-41C3-8697-DA93F342EF75}" type="presParOf" srcId="{10904A7D-6AD1-449D-AB73-DD9B100977D4}" destId="{D739E0D3-67C5-4C72-B8B3-D4E7A9362555}" srcOrd="4" destOrd="0" presId="urn:microsoft.com/office/officeart/2005/8/layout/hProcess4"/>
    <dgm:cxn modelId="{2884F2B4-B1A7-49D6-A9FD-EEB60A774CB4}" type="presParOf" srcId="{D739E0D3-67C5-4C72-B8B3-D4E7A9362555}" destId="{EAE162F2-4808-4F21-9D3F-D7A309D01EB4}" srcOrd="0" destOrd="0" presId="urn:microsoft.com/office/officeart/2005/8/layout/hProcess4"/>
    <dgm:cxn modelId="{77580521-6AEE-4EFF-825B-03A39C96B3EA}" type="presParOf" srcId="{D739E0D3-67C5-4C72-B8B3-D4E7A9362555}" destId="{6272B586-0DBA-4F2B-A227-D217CFD32CDA}" srcOrd="1" destOrd="0" presId="urn:microsoft.com/office/officeart/2005/8/layout/hProcess4"/>
    <dgm:cxn modelId="{54CE78E9-14D4-4C95-A27B-96987C4AF6BE}" type="presParOf" srcId="{D739E0D3-67C5-4C72-B8B3-D4E7A9362555}" destId="{8A8C4D0A-B633-48B3-9725-30E62D3F18E0}" srcOrd="2" destOrd="0" presId="urn:microsoft.com/office/officeart/2005/8/layout/hProcess4"/>
    <dgm:cxn modelId="{1FE69060-0000-44FA-8AA0-DD5BA42B7386}" type="presParOf" srcId="{D739E0D3-67C5-4C72-B8B3-D4E7A9362555}" destId="{7D331A04-A951-4B4E-AC11-5C03803D0553}" srcOrd="3" destOrd="0" presId="urn:microsoft.com/office/officeart/2005/8/layout/hProcess4"/>
    <dgm:cxn modelId="{01DEE87E-A834-4DD3-AF09-52AFE5418FF2}" type="presParOf" srcId="{D739E0D3-67C5-4C72-B8B3-D4E7A9362555}" destId="{993DA2B5-38DF-495D-9937-E1AAC26FCDD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556B04-28C8-426B-9F99-216D0F5DCBE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73EB3F68-704F-4B56-9E65-360522436402}">
      <dgm:prSet phldrT="[Text]"/>
      <dgm:spPr/>
      <dgm:t>
        <a:bodyPr/>
        <a:lstStyle/>
        <a:p>
          <a:r>
            <a:rPr lang="en-IN" dirty="0"/>
            <a:t>WCF</a:t>
          </a:r>
        </a:p>
      </dgm:t>
    </dgm:pt>
    <dgm:pt modelId="{364CA9D2-A599-4034-B4F8-D3F9BC480C10}" type="parTrans" cxnId="{6EEFBAA4-D564-4312-9CED-DF23C207B1FF}">
      <dgm:prSet/>
      <dgm:spPr/>
      <dgm:t>
        <a:bodyPr/>
        <a:lstStyle/>
        <a:p>
          <a:endParaRPr lang="en-IN"/>
        </a:p>
      </dgm:t>
    </dgm:pt>
    <dgm:pt modelId="{B9D489EE-3F51-4D9F-B4F0-0D53E12D367C}" type="sibTrans" cxnId="{6EEFBAA4-D564-4312-9CED-DF23C207B1FF}">
      <dgm:prSet/>
      <dgm:spPr/>
      <dgm:t>
        <a:bodyPr/>
        <a:lstStyle/>
        <a:p>
          <a:endParaRPr lang="en-IN"/>
        </a:p>
      </dgm:t>
    </dgm:pt>
    <dgm:pt modelId="{9444065A-E0D3-4A7E-AF5F-40F796AFB94B}">
      <dgm:prSet phldrT="[Text]" custT="1"/>
      <dgm:spPr/>
      <dgm:t>
        <a:bodyPr/>
        <a:lstStyle/>
        <a:p>
          <a:r>
            <a:rPr lang="en-IN" sz="1600" dirty="0"/>
            <a:t>Choose WCF when you want to create a service that should support special scenarios such as one way messaging, message queues, duplex communication etc. </a:t>
          </a:r>
        </a:p>
      </dgm:t>
    </dgm:pt>
    <dgm:pt modelId="{36AFE64F-A13B-4704-A788-03404C6DE90A}" type="parTrans" cxnId="{667102ED-EFFD-47CA-9A4F-FA2018C6A266}">
      <dgm:prSet/>
      <dgm:spPr/>
      <dgm:t>
        <a:bodyPr/>
        <a:lstStyle/>
        <a:p>
          <a:endParaRPr lang="en-IN"/>
        </a:p>
      </dgm:t>
    </dgm:pt>
    <dgm:pt modelId="{ED651912-18C6-48EC-BE55-51D4F0006BD3}" type="sibTrans" cxnId="{667102ED-EFFD-47CA-9A4F-FA2018C6A266}">
      <dgm:prSet/>
      <dgm:spPr/>
      <dgm:t>
        <a:bodyPr/>
        <a:lstStyle/>
        <a:p>
          <a:endParaRPr lang="en-IN"/>
        </a:p>
      </dgm:t>
    </dgm:pt>
    <dgm:pt modelId="{80C884B8-0635-4C6C-920E-F1D9C7115F4A}">
      <dgm:prSet phldrT="[Text]"/>
      <dgm:spPr/>
      <dgm:t>
        <a:bodyPr/>
        <a:lstStyle/>
        <a:p>
          <a:r>
            <a:rPr lang="en-IN" dirty="0"/>
            <a:t>Web API</a:t>
          </a:r>
        </a:p>
      </dgm:t>
    </dgm:pt>
    <dgm:pt modelId="{DB31113D-0FBD-4C0A-B5BD-BC103C12D84E}" type="parTrans" cxnId="{186B43C3-8C27-4A04-9E77-BE28610E63C0}">
      <dgm:prSet/>
      <dgm:spPr/>
      <dgm:t>
        <a:bodyPr/>
        <a:lstStyle/>
        <a:p>
          <a:endParaRPr lang="en-IN"/>
        </a:p>
      </dgm:t>
    </dgm:pt>
    <dgm:pt modelId="{5DC891B9-1965-4723-8A5E-CA0E4CD3D80A}" type="sibTrans" cxnId="{186B43C3-8C27-4A04-9E77-BE28610E63C0}">
      <dgm:prSet/>
      <dgm:spPr/>
      <dgm:t>
        <a:bodyPr/>
        <a:lstStyle/>
        <a:p>
          <a:endParaRPr lang="en-IN"/>
        </a:p>
      </dgm:t>
    </dgm:pt>
    <dgm:pt modelId="{AE7831CF-5744-4F16-9E7E-11FE7557F152}">
      <dgm:prSet phldrT="[Text]"/>
      <dgm:spPr/>
      <dgm:t>
        <a:bodyPr/>
        <a:lstStyle/>
        <a:p>
          <a:r>
            <a:rPr lang="en-IN" dirty="0"/>
            <a:t>Choose Web API when you want to create a resource-oriented services over HTTP that can use the full features of HTTP (like URIs, request/response headers, caching, versioning, various content formats).</a:t>
          </a:r>
        </a:p>
      </dgm:t>
    </dgm:pt>
    <dgm:pt modelId="{4DE0C357-EAFF-43C1-BE00-9CE0A48781E5}" type="parTrans" cxnId="{3D32D38D-99A4-472D-8374-ED64B2302713}">
      <dgm:prSet/>
      <dgm:spPr/>
      <dgm:t>
        <a:bodyPr/>
        <a:lstStyle/>
        <a:p>
          <a:endParaRPr lang="en-IN"/>
        </a:p>
      </dgm:t>
    </dgm:pt>
    <dgm:pt modelId="{859EAC6A-AA5E-4627-9D91-AD017BA2FD68}" type="sibTrans" cxnId="{3D32D38D-99A4-472D-8374-ED64B2302713}">
      <dgm:prSet/>
      <dgm:spPr/>
      <dgm:t>
        <a:bodyPr/>
        <a:lstStyle/>
        <a:p>
          <a:endParaRPr lang="en-IN"/>
        </a:p>
      </dgm:t>
    </dgm:pt>
    <dgm:pt modelId="{4B9CA924-3439-419F-9D88-6E2DCC1F6708}">
      <dgm:prSet custT="1"/>
      <dgm:spPr/>
      <dgm:t>
        <a:bodyPr/>
        <a:lstStyle/>
        <a:p>
          <a:r>
            <a:rPr lang="en-IN" sz="1600" dirty="0"/>
            <a:t>Choose WCF when you want to create a service that can use fast transport channels when available, such as TCP, Named Pipes, or maybe even UDP (in WCF 4.5), and you also want to support HTTP when all other transport channels are unavailable.</a:t>
          </a:r>
        </a:p>
      </dgm:t>
    </dgm:pt>
    <dgm:pt modelId="{B447763B-189E-4513-87D9-0432F7C99D71}" type="parTrans" cxnId="{CC3DEE94-39E8-4C99-8839-ED107DBBA054}">
      <dgm:prSet/>
      <dgm:spPr/>
      <dgm:t>
        <a:bodyPr/>
        <a:lstStyle/>
        <a:p>
          <a:endParaRPr lang="en-IN"/>
        </a:p>
      </dgm:t>
    </dgm:pt>
    <dgm:pt modelId="{A16DDBD8-92E0-4D8B-B423-10E48DA76A79}" type="sibTrans" cxnId="{CC3DEE94-39E8-4C99-8839-ED107DBBA054}">
      <dgm:prSet/>
      <dgm:spPr/>
      <dgm:t>
        <a:bodyPr/>
        <a:lstStyle/>
        <a:p>
          <a:endParaRPr lang="en-IN"/>
        </a:p>
      </dgm:t>
    </dgm:pt>
    <dgm:pt modelId="{DF352176-64EF-464C-8199-2A8D25FB6904}">
      <dgm:prSet/>
      <dgm:spPr/>
      <dgm:t>
        <a:bodyPr/>
        <a:lstStyle/>
        <a:p>
          <a:r>
            <a:rPr lang="en-IN" dirty="0"/>
            <a:t>Choose Web API when you want to expose your service to a broad range of clients including browsers, mobiles, </a:t>
          </a:r>
          <a:r>
            <a:rPr lang="en-IN" dirty="0" err="1"/>
            <a:t>iphone</a:t>
          </a:r>
          <a:r>
            <a:rPr lang="en-IN" dirty="0"/>
            <a:t> and tablets.</a:t>
          </a:r>
        </a:p>
      </dgm:t>
    </dgm:pt>
    <dgm:pt modelId="{4CDE0563-4E50-4D8F-8F38-3AE370D76797}" type="parTrans" cxnId="{BC16BA75-93F8-4AE6-B0E1-6D73F1A33338}">
      <dgm:prSet/>
      <dgm:spPr/>
      <dgm:t>
        <a:bodyPr/>
        <a:lstStyle/>
        <a:p>
          <a:endParaRPr lang="en-IN"/>
        </a:p>
      </dgm:t>
    </dgm:pt>
    <dgm:pt modelId="{81608610-16F4-4F76-BAD4-D218E0271C51}" type="sibTrans" cxnId="{BC16BA75-93F8-4AE6-B0E1-6D73F1A33338}">
      <dgm:prSet/>
      <dgm:spPr/>
      <dgm:t>
        <a:bodyPr/>
        <a:lstStyle/>
        <a:p>
          <a:endParaRPr lang="en-IN"/>
        </a:p>
      </dgm:t>
    </dgm:pt>
    <dgm:pt modelId="{10DE57A1-F2AB-495E-82A6-3ADAB4B6D5B6}" type="pres">
      <dgm:prSet presAssocID="{55556B04-28C8-426B-9F99-216D0F5DCBE2}" presName="Name0" presStyleCnt="0">
        <dgm:presLayoutVars>
          <dgm:dir/>
          <dgm:animLvl val="lvl"/>
          <dgm:resizeHandles/>
        </dgm:presLayoutVars>
      </dgm:prSet>
      <dgm:spPr/>
    </dgm:pt>
    <dgm:pt modelId="{6A2A4D0A-6C1A-4661-ADF0-0A4BEEE59B71}" type="pres">
      <dgm:prSet presAssocID="{73EB3F68-704F-4B56-9E65-360522436402}" presName="linNode" presStyleCnt="0"/>
      <dgm:spPr/>
    </dgm:pt>
    <dgm:pt modelId="{558E2C4C-3381-48C7-9009-4D660C1905D9}" type="pres">
      <dgm:prSet presAssocID="{73EB3F68-704F-4B56-9E65-360522436402}" presName="parentShp" presStyleLbl="node1" presStyleIdx="0" presStyleCnt="2" custScaleX="62162" custLinFactNeighborX="-11214">
        <dgm:presLayoutVars>
          <dgm:bulletEnabled val="1"/>
        </dgm:presLayoutVars>
      </dgm:prSet>
      <dgm:spPr/>
    </dgm:pt>
    <dgm:pt modelId="{3945BD75-4FE0-4C5C-B555-719FF9157211}" type="pres">
      <dgm:prSet presAssocID="{73EB3F68-704F-4B56-9E65-360522436402}" presName="childShp" presStyleLbl="bgAccFollowNode1" presStyleIdx="0" presStyleCnt="2" custScaleX="118018">
        <dgm:presLayoutVars>
          <dgm:bulletEnabled val="1"/>
        </dgm:presLayoutVars>
      </dgm:prSet>
      <dgm:spPr/>
    </dgm:pt>
    <dgm:pt modelId="{05F8225C-1643-494A-AD2C-F7646FC7EC9B}" type="pres">
      <dgm:prSet presAssocID="{B9D489EE-3F51-4D9F-B4F0-0D53E12D367C}" presName="spacing" presStyleCnt="0"/>
      <dgm:spPr/>
    </dgm:pt>
    <dgm:pt modelId="{9E162410-D7BC-4EEC-8594-D6F4871524FF}" type="pres">
      <dgm:prSet presAssocID="{80C884B8-0635-4C6C-920E-F1D9C7115F4A}" presName="linNode" presStyleCnt="0"/>
      <dgm:spPr/>
    </dgm:pt>
    <dgm:pt modelId="{ECAE9AA7-6604-46C1-82D0-3280FF90F217}" type="pres">
      <dgm:prSet presAssocID="{80C884B8-0635-4C6C-920E-F1D9C7115F4A}" presName="parentShp" presStyleLbl="node1" presStyleIdx="1" presStyleCnt="2" custScaleX="62162" custLinFactNeighborX="-11214">
        <dgm:presLayoutVars>
          <dgm:bulletEnabled val="1"/>
        </dgm:presLayoutVars>
      </dgm:prSet>
      <dgm:spPr/>
    </dgm:pt>
    <dgm:pt modelId="{98F79ED7-CB04-4A81-B0DA-EB9A7B5423C9}" type="pres">
      <dgm:prSet presAssocID="{80C884B8-0635-4C6C-920E-F1D9C7115F4A}" presName="childShp" presStyleLbl="bgAccFollowNode1" presStyleIdx="1" presStyleCnt="2" custScaleX="118018">
        <dgm:presLayoutVars>
          <dgm:bulletEnabled val="1"/>
        </dgm:presLayoutVars>
      </dgm:prSet>
      <dgm:spPr/>
    </dgm:pt>
  </dgm:ptLst>
  <dgm:cxnLst>
    <dgm:cxn modelId="{C62E3F07-0A9F-4500-A184-C1E4C25A0B7C}" type="presOf" srcId="{55556B04-28C8-426B-9F99-216D0F5DCBE2}" destId="{10DE57A1-F2AB-495E-82A6-3ADAB4B6D5B6}" srcOrd="0" destOrd="0" presId="urn:microsoft.com/office/officeart/2005/8/layout/vList6"/>
    <dgm:cxn modelId="{93B55E5F-183C-4DF4-94D3-B405A058C7D2}" type="presOf" srcId="{AE7831CF-5744-4F16-9E7E-11FE7557F152}" destId="{98F79ED7-CB04-4A81-B0DA-EB9A7B5423C9}" srcOrd="0" destOrd="0" presId="urn:microsoft.com/office/officeart/2005/8/layout/vList6"/>
    <dgm:cxn modelId="{9A934A4D-D304-4974-94EF-70CCDC0A1747}" type="presOf" srcId="{9444065A-E0D3-4A7E-AF5F-40F796AFB94B}" destId="{3945BD75-4FE0-4C5C-B555-719FF9157211}" srcOrd="0" destOrd="0" presId="urn:microsoft.com/office/officeart/2005/8/layout/vList6"/>
    <dgm:cxn modelId="{7E758A53-A7A0-4203-A3BB-A603A86243B2}" type="presOf" srcId="{73EB3F68-704F-4B56-9E65-360522436402}" destId="{558E2C4C-3381-48C7-9009-4D660C1905D9}" srcOrd="0" destOrd="0" presId="urn:microsoft.com/office/officeart/2005/8/layout/vList6"/>
    <dgm:cxn modelId="{BC16BA75-93F8-4AE6-B0E1-6D73F1A33338}" srcId="{80C884B8-0635-4C6C-920E-F1D9C7115F4A}" destId="{DF352176-64EF-464C-8199-2A8D25FB6904}" srcOrd="1" destOrd="0" parTransId="{4CDE0563-4E50-4D8F-8F38-3AE370D76797}" sibTransId="{81608610-16F4-4F76-BAD4-D218E0271C51}"/>
    <dgm:cxn modelId="{950B905A-A11A-4E28-AC24-6DD2EE12249B}" type="presOf" srcId="{80C884B8-0635-4C6C-920E-F1D9C7115F4A}" destId="{ECAE9AA7-6604-46C1-82D0-3280FF90F217}" srcOrd="0" destOrd="0" presId="urn:microsoft.com/office/officeart/2005/8/layout/vList6"/>
    <dgm:cxn modelId="{3D32D38D-99A4-472D-8374-ED64B2302713}" srcId="{80C884B8-0635-4C6C-920E-F1D9C7115F4A}" destId="{AE7831CF-5744-4F16-9E7E-11FE7557F152}" srcOrd="0" destOrd="0" parTransId="{4DE0C357-EAFF-43C1-BE00-9CE0A48781E5}" sibTransId="{859EAC6A-AA5E-4627-9D91-AD017BA2FD68}"/>
    <dgm:cxn modelId="{985E098F-ECF0-43D1-9D76-DD041DC9A224}" type="presOf" srcId="{DF352176-64EF-464C-8199-2A8D25FB6904}" destId="{98F79ED7-CB04-4A81-B0DA-EB9A7B5423C9}" srcOrd="0" destOrd="1" presId="urn:microsoft.com/office/officeart/2005/8/layout/vList6"/>
    <dgm:cxn modelId="{CC3DEE94-39E8-4C99-8839-ED107DBBA054}" srcId="{73EB3F68-704F-4B56-9E65-360522436402}" destId="{4B9CA924-3439-419F-9D88-6E2DCC1F6708}" srcOrd="1" destOrd="0" parTransId="{B447763B-189E-4513-87D9-0432F7C99D71}" sibTransId="{A16DDBD8-92E0-4D8B-B423-10E48DA76A79}"/>
    <dgm:cxn modelId="{6EEFBAA4-D564-4312-9CED-DF23C207B1FF}" srcId="{55556B04-28C8-426B-9F99-216D0F5DCBE2}" destId="{73EB3F68-704F-4B56-9E65-360522436402}" srcOrd="0" destOrd="0" parTransId="{364CA9D2-A599-4034-B4F8-D3F9BC480C10}" sibTransId="{B9D489EE-3F51-4D9F-B4F0-0D53E12D367C}"/>
    <dgm:cxn modelId="{186B43C3-8C27-4A04-9E77-BE28610E63C0}" srcId="{55556B04-28C8-426B-9F99-216D0F5DCBE2}" destId="{80C884B8-0635-4C6C-920E-F1D9C7115F4A}" srcOrd="1" destOrd="0" parTransId="{DB31113D-0FBD-4C0A-B5BD-BC103C12D84E}" sibTransId="{5DC891B9-1965-4723-8A5E-CA0E4CD3D80A}"/>
    <dgm:cxn modelId="{667102ED-EFFD-47CA-9A4F-FA2018C6A266}" srcId="{73EB3F68-704F-4B56-9E65-360522436402}" destId="{9444065A-E0D3-4A7E-AF5F-40F796AFB94B}" srcOrd="0" destOrd="0" parTransId="{36AFE64F-A13B-4704-A788-03404C6DE90A}" sibTransId="{ED651912-18C6-48EC-BE55-51D4F0006BD3}"/>
    <dgm:cxn modelId="{C1A513F2-CDDE-4438-A122-EE6F224B391F}" type="presOf" srcId="{4B9CA924-3439-419F-9D88-6E2DCC1F6708}" destId="{3945BD75-4FE0-4C5C-B555-719FF9157211}" srcOrd="0" destOrd="1" presId="urn:microsoft.com/office/officeart/2005/8/layout/vList6"/>
    <dgm:cxn modelId="{2B05E69B-6792-4647-B916-6D8D456E8A0A}" type="presParOf" srcId="{10DE57A1-F2AB-495E-82A6-3ADAB4B6D5B6}" destId="{6A2A4D0A-6C1A-4661-ADF0-0A4BEEE59B71}" srcOrd="0" destOrd="0" presId="urn:microsoft.com/office/officeart/2005/8/layout/vList6"/>
    <dgm:cxn modelId="{786A4473-4806-410E-A904-906D776899E7}" type="presParOf" srcId="{6A2A4D0A-6C1A-4661-ADF0-0A4BEEE59B71}" destId="{558E2C4C-3381-48C7-9009-4D660C1905D9}" srcOrd="0" destOrd="0" presId="urn:microsoft.com/office/officeart/2005/8/layout/vList6"/>
    <dgm:cxn modelId="{2E27682D-E9AA-4F85-A774-CA759961FAE0}" type="presParOf" srcId="{6A2A4D0A-6C1A-4661-ADF0-0A4BEEE59B71}" destId="{3945BD75-4FE0-4C5C-B555-719FF9157211}" srcOrd="1" destOrd="0" presId="urn:microsoft.com/office/officeart/2005/8/layout/vList6"/>
    <dgm:cxn modelId="{45745BC9-EC6B-4836-983D-86C70C349337}" type="presParOf" srcId="{10DE57A1-F2AB-495E-82A6-3ADAB4B6D5B6}" destId="{05F8225C-1643-494A-AD2C-F7646FC7EC9B}" srcOrd="1" destOrd="0" presId="urn:microsoft.com/office/officeart/2005/8/layout/vList6"/>
    <dgm:cxn modelId="{AB429826-9F93-40D7-AF9C-5D8F7EED19AF}" type="presParOf" srcId="{10DE57A1-F2AB-495E-82A6-3ADAB4B6D5B6}" destId="{9E162410-D7BC-4EEC-8594-D6F4871524FF}" srcOrd="2" destOrd="0" presId="urn:microsoft.com/office/officeart/2005/8/layout/vList6"/>
    <dgm:cxn modelId="{7ACD32E7-E7E4-43F7-9D77-51E8E9E55146}" type="presParOf" srcId="{9E162410-D7BC-4EEC-8594-D6F4871524FF}" destId="{ECAE9AA7-6604-46C1-82D0-3280FF90F217}" srcOrd="0" destOrd="0" presId="urn:microsoft.com/office/officeart/2005/8/layout/vList6"/>
    <dgm:cxn modelId="{9D72C6BB-5887-403D-8473-1007F88A6DE4}" type="presParOf" srcId="{9E162410-D7BC-4EEC-8594-D6F4871524FF}" destId="{98F79ED7-CB04-4A81-B0DA-EB9A7B5423C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47B84-24A7-433B-B5CB-450377055C9F}">
      <dsp:nvSpPr>
        <dsp:cNvPr id="0" name=""/>
        <dsp:cNvSpPr/>
      </dsp:nvSpPr>
      <dsp:spPr>
        <a:xfrm>
          <a:off x="1589" y="1594423"/>
          <a:ext cx="2200500" cy="1814952"/>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E98EB2-FBDD-49E6-A9D5-7F524A9DB07D}">
      <dsp:nvSpPr>
        <dsp:cNvPr id="0" name=""/>
        <dsp:cNvSpPr/>
      </dsp:nvSpPr>
      <dsp:spPr>
        <a:xfrm>
          <a:off x="1259752" y="2104049"/>
          <a:ext cx="2312459" cy="2312459"/>
        </a:xfrm>
        <a:prstGeom prst="leftCircularArrow">
          <a:avLst>
            <a:gd name="adj1" fmla="val 2664"/>
            <a:gd name="adj2" fmla="val 324043"/>
            <a:gd name="adj3" fmla="val 2099554"/>
            <a:gd name="adj4" fmla="val 9024489"/>
            <a:gd name="adj5" fmla="val 310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7362E4-4E5E-41C9-94A7-160C51023256}">
      <dsp:nvSpPr>
        <dsp:cNvPr id="0" name=""/>
        <dsp:cNvSpPr/>
      </dsp:nvSpPr>
      <dsp:spPr>
        <a:xfrm>
          <a:off x="490589" y="3020457"/>
          <a:ext cx="1956000" cy="7778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IN" sz="3500" kern="1200" dirty="0"/>
            <a:t>WCF Rest</a:t>
          </a:r>
        </a:p>
      </dsp:txBody>
      <dsp:txXfrm>
        <a:off x="513371" y="3043239"/>
        <a:ext cx="1910436" cy="732272"/>
      </dsp:txXfrm>
    </dsp:sp>
    <dsp:sp modelId="{53D9A863-2DF0-41BE-AE25-E738AA9F4699}">
      <dsp:nvSpPr>
        <dsp:cNvPr id="0" name=""/>
        <dsp:cNvSpPr/>
      </dsp:nvSpPr>
      <dsp:spPr>
        <a:xfrm>
          <a:off x="2739899" y="1594423"/>
          <a:ext cx="2200500" cy="1814952"/>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3E4ED6-8D50-490E-848A-C4198ED7BD6A}">
      <dsp:nvSpPr>
        <dsp:cNvPr id="0" name=""/>
        <dsp:cNvSpPr/>
      </dsp:nvSpPr>
      <dsp:spPr>
        <a:xfrm>
          <a:off x="3979725" y="516128"/>
          <a:ext cx="2593634" cy="2593634"/>
        </a:xfrm>
        <a:prstGeom prst="circularArrow">
          <a:avLst>
            <a:gd name="adj1" fmla="val 2375"/>
            <a:gd name="adj2" fmla="val 286985"/>
            <a:gd name="adj3" fmla="val 19537504"/>
            <a:gd name="adj4" fmla="val 12575511"/>
            <a:gd name="adj5" fmla="val 277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CBAB8C-4AE5-41DA-A2FD-93571E15BA65}">
      <dsp:nvSpPr>
        <dsp:cNvPr id="0" name=""/>
        <dsp:cNvSpPr/>
      </dsp:nvSpPr>
      <dsp:spPr>
        <a:xfrm>
          <a:off x="3228899" y="1205505"/>
          <a:ext cx="1956000" cy="7778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IN" sz="3500" kern="1200" dirty="0"/>
            <a:t>MVC</a:t>
          </a:r>
        </a:p>
      </dsp:txBody>
      <dsp:txXfrm>
        <a:off x="3251681" y="1228287"/>
        <a:ext cx="1910436" cy="732272"/>
      </dsp:txXfrm>
    </dsp:sp>
    <dsp:sp modelId="{6272B586-0DBA-4F2B-A227-D217CFD32CDA}">
      <dsp:nvSpPr>
        <dsp:cNvPr id="0" name=""/>
        <dsp:cNvSpPr/>
      </dsp:nvSpPr>
      <dsp:spPr>
        <a:xfrm>
          <a:off x="5478210" y="1594423"/>
          <a:ext cx="2200500" cy="1814952"/>
        </a:xfrm>
        <a:prstGeom prst="roundRect">
          <a:avLst>
            <a:gd name="adj" fmla="val 10000"/>
          </a:avLst>
        </a:prstGeom>
        <a:solidFill>
          <a:schemeClr val="lt1">
            <a:alpha val="90000"/>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331A04-A951-4B4E-AC11-5C03803D0553}">
      <dsp:nvSpPr>
        <dsp:cNvPr id="0" name=""/>
        <dsp:cNvSpPr/>
      </dsp:nvSpPr>
      <dsp:spPr>
        <a:xfrm>
          <a:off x="5967210" y="3020457"/>
          <a:ext cx="1956000" cy="777836"/>
        </a:xfrm>
        <a:prstGeom prst="roundRect">
          <a:avLst>
            <a:gd name="adj" fmla="val 10000"/>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n-IN" sz="3500" kern="1200" dirty="0"/>
            <a:t>Web API</a:t>
          </a:r>
        </a:p>
      </dsp:txBody>
      <dsp:txXfrm>
        <a:off x="5989992" y="3043239"/>
        <a:ext cx="1910436" cy="7322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BD75-4FE0-4C5C-B555-719FF9157211}">
      <dsp:nvSpPr>
        <dsp:cNvPr id="0" name=""/>
        <dsp:cNvSpPr/>
      </dsp:nvSpPr>
      <dsp:spPr>
        <a:xfrm>
          <a:off x="2285997" y="638"/>
          <a:ext cx="5989319" cy="2491010"/>
        </a:xfrm>
        <a:prstGeom prst="rightArrow">
          <a:avLst>
            <a:gd name="adj1" fmla="val 75000"/>
            <a:gd name="adj2" fmla="val 50000"/>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Choose WCF when you want to create a service that should support special scenarios such as one way messaging, message queues, duplex communication etc. </a:t>
          </a:r>
        </a:p>
        <a:p>
          <a:pPr marL="171450" lvl="1" indent="-171450" algn="l" defTabSz="711200">
            <a:lnSpc>
              <a:spcPct val="90000"/>
            </a:lnSpc>
            <a:spcBef>
              <a:spcPct val="0"/>
            </a:spcBef>
            <a:spcAft>
              <a:spcPct val="15000"/>
            </a:spcAft>
            <a:buChar char="•"/>
          </a:pPr>
          <a:r>
            <a:rPr lang="en-IN" sz="1600" kern="1200" dirty="0"/>
            <a:t>Choose WCF when you want to create a service that can use fast transport channels when available, such as TCP, Named Pipes, or maybe even UDP (in WCF 4.5), and you also want to support HTTP when all other transport channels are unavailable.</a:t>
          </a:r>
        </a:p>
      </dsp:txBody>
      <dsp:txXfrm>
        <a:off x="2285997" y="312014"/>
        <a:ext cx="5055190" cy="1868258"/>
      </dsp:txXfrm>
    </dsp:sp>
    <dsp:sp modelId="{558E2C4C-3381-48C7-9009-4D660C1905D9}">
      <dsp:nvSpPr>
        <dsp:cNvPr id="0" name=""/>
        <dsp:cNvSpPr/>
      </dsp:nvSpPr>
      <dsp:spPr>
        <a:xfrm>
          <a:off x="0" y="638"/>
          <a:ext cx="2103114" cy="2491010"/>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IN" sz="5800" kern="1200" dirty="0"/>
            <a:t>WCF</a:t>
          </a:r>
        </a:p>
      </dsp:txBody>
      <dsp:txXfrm>
        <a:off x="102666" y="103304"/>
        <a:ext cx="1897782" cy="2285678"/>
      </dsp:txXfrm>
    </dsp:sp>
    <dsp:sp modelId="{98F79ED7-CB04-4A81-B0DA-EB9A7B5423C9}">
      <dsp:nvSpPr>
        <dsp:cNvPr id="0" name=""/>
        <dsp:cNvSpPr/>
      </dsp:nvSpPr>
      <dsp:spPr>
        <a:xfrm>
          <a:off x="2285997" y="2740750"/>
          <a:ext cx="5989319" cy="2491010"/>
        </a:xfrm>
        <a:prstGeom prst="rightArrow">
          <a:avLst>
            <a:gd name="adj1" fmla="val 75000"/>
            <a:gd name="adj2" fmla="val 50000"/>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t>Choose Web API when you want to create a resource-oriented services over HTTP that can use the full features of HTTP (like URIs, request/response headers, caching, versioning, various content formats).</a:t>
          </a:r>
        </a:p>
        <a:p>
          <a:pPr marL="171450" lvl="1" indent="-171450" algn="l" defTabSz="755650">
            <a:lnSpc>
              <a:spcPct val="90000"/>
            </a:lnSpc>
            <a:spcBef>
              <a:spcPct val="0"/>
            </a:spcBef>
            <a:spcAft>
              <a:spcPct val="15000"/>
            </a:spcAft>
            <a:buChar char="•"/>
          </a:pPr>
          <a:r>
            <a:rPr lang="en-IN" sz="1700" kern="1200" dirty="0"/>
            <a:t>Choose Web API when you want to expose your service to a broad range of clients including browsers, mobiles, </a:t>
          </a:r>
          <a:r>
            <a:rPr lang="en-IN" sz="1700" kern="1200" dirty="0" err="1"/>
            <a:t>iphone</a:t>
          </a:r>
          <a:r>
            <a:rPr lang="en-IN" sz="1700" kern="1200" dirty="0"/>
            <a:t> and tablets.</a:t>
          </a:r>
        </a:p>
      </dsp:txBody>
      <dsp:txXfrm>
        <a:off x="2285997" y="3052126"/>
        <a:ext cx="5055190" cy="1868258"/>
      </dsp:txXfrm>
    </dsp:sp>
    <dsp:sp modelId="{ECAE9AA7-6604-46C1-82D0-3280FF90F217}">
      <dsp:nvSpPr>
        <dsp:cNvPr id="0" name=""/>
        <dsp:cNvSpPr/>
      </dsp:nvSpPr>
      <dsp:spPr>
        <a:xfrm>
          <a:off x="0" y="2740750"/>
          <a:ext cx="2103114" cy="2491010"/>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IN" sz="5800" kern="1200" dirty="0"/>
            <a:t>Web API</a:t>
          </a:r>
        </a:p>
      </dsp:txBody>
      <dsp:txXfrm>
        <a:off x="102666" y="2843416"/>
        <a:ext cx="1897782" cy="22856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DB713-4A5D-490A-AF44-38A88717C627}" type="datetimeFigureOut">
              <a:rPr lang="en-IN" smtClean="0"/>
              <a:pPr/>
              <a:t>16-03-2023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3D6E77-D846-4343-9A16-9E7528B34773}" type="slidenum">
              <a:rPr lang="en-IN" smtClean="0"/>
              <a:pPr/>
              <a:t>‹#›</a:t>
            </a:fld>
            <a:endParaRPr lang="en-IN"/>
          </a:p>
        </p:txBody>
      </p:sp>
    </p:spTree>
    <p:extLst>
      <p:ext uri="{BB962C8B-B14F-4D97-AF65-F5344CB8AC3E}">
        <p14:creationId xmlns:p14="http://schemas.microsoft.com/office/powerpoint/2010/main" val="289262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CB30786D-E5F5-4904-B756-F3B97323E3FA}" type="datetime8">
              <a:rPr lang="en-US" smtClean="0">
                <a:solidFill>
                  <a:prstClr val="black"/>
                </a:solidFill>
              </a:rPr>
              <a:pPr>
                <a:defRPr/>
              </a:pPr>
              <a:t>3/16/2023 9:12 AM</a:t>
            </a:fld>
            <a:endParaRPr lang="en-US">
              <a:solidFill>
                <a:prstClr val="black"/>
              </a:solidFill>
            </a:endParaRPr>
          </a:p>
        </p:txBody>
      </p:sp>
      <p:sp>
        <p:nvSpPr>
          <p:cNvPr id="5" name="Footer Placeholder 4"/>
          <p:cNvSpPr>
            <a:spLocks noGrp="1"/>
          </p:cNvSpPr>
          <p:nvPr>
            <p:ph type="ftr" sz="quarter" idx="11"/>
          </p:nvPr>
        </p:nvSpPr>
        <p:spPr/>
        <p:txBody>
          <a:bodyPr/>
          <a:lstStyle/>
          <a:p>
            <a:pPr>
              <a:defRPr/>
            </a:pPr>
            <a:r>
              <a:rPr lang="en-US">
                <a:solidFill>
                  <a:prstClr val="black"/>
                </a:solidFill>
                <a:latin typeface="Segoe UI"/>
              </a:rPr>
              <a:t>©2005 Microsoft Corporation. All rights reserved.</a:t>
            </a:r>
          </a:p>
          <a:p>
            <a:pPr>
              <a:defRPr/>
            </a:pPr>
            <a:r>
              <a:rPr lang="en-US">
                <a:solidFill>
                  <a:prstClr val="black"/>
                </a:solidFill>
                <a:latin typeface="Segoe UI"/>
              </a:rPr>
              <a:t>This presentation is for informational purposes only. Microsoft makes no warranties, express or implied, in this summary.</a:t>
            </a:r>
          </a:p>
        </p:txBody>
      </p:sp>
      <p:sp>
        <p:nvSpPr>
          <p:cNvPr id="6" name="Slide Number Placeholder 5"/>
          <p:cNvSpPr>
            <a:spLocks noGrp="1"/>
          </p:cNvSpPr>
          <p:nvPr>
            <p:ph type="sldNum" sz="quarter" idx="12"/>
          </p:nvPr>
        </p:nvSpPr>
        <p:spPr/>
        <p:txBody>
          <a:bodyPr/>
          <a:lstStyle/>
          <a:p>
            <a:pPr>
              <a:defRPr/>
            </a:pPr>
            <a:fld id="{5ADA2482-22AE-409A-A35B-C0AA502B51B2}"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2104248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endParaRPr lang="en-US" dirty="0"/>
          </a:p>
        </p:txBody>
      </p:sp>
      <p:sp>
        <p:nvSpPr>
          <p:cNvPr id="4" name="Slide Number Placeholder 3"/>
          <p:cNvSpPr>
            <a:spLocks noGrp="1"/>
          </p:cNvSpPr>
          <p:nvPr>
            <p:ph type="sldNum" sz="quarter" idx="10"/>
          </p:nvPr>
        </p:nvSpPr>
        <p:spPr/>
        <p:txBody>
          <a:bodyPr/>
          <a:lstStyle/>
          <a:p>
            <a:fld id="{30CF00DA-CBE4-4162-A51D-E3039573E33D}" type="slidenum">
              <a:rPr lang="en-US" smtClean="0"/>
              <a:pPr/>
              <a:t>29</a:t>
            </a:fld>
            <a:endParaRPr lang="en-US"/>
          </a:p>
        </p:txBody>
      </p:sp>
    </p:spTree>
    <p:extLst>
      <p:ext uri="{BB962C8B-B14F-4D97-AF65-F5344CB8AC3E}">
        <p14:creationId xmlns:p14="http://schemas.microsoft.com/office/powerpoint/2010/main" val="246561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4431"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34723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407632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45338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7FF593-ECCF-406A-81AF-F9B65B61EA76}" type="slidenum">
              <a:rPr lang="en-US" smtClean="0"/>
              <a:pPr>
                <a:defRPr/>
              </a:pPr>
              <a:t>36</a:t>
            </a:fld>
            <a:endParaRPr lang="en-US"/>
          </a:p>
        </p:txBody>
      </p:sp>
    </p:spTree>
    <p:extLst>
      <p:ext uri="{BB962C8B-B14F-4D97-AF65-F5344CB8AC3E}">
        <p14:creationId xmlns:p14="http://schemas.microsoft.com/office/powerpoint/2010/main" val="2626879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Visual Studio Connections</a:t>
            </a:r>
            <a:endParaRPr lang="en-US" dirty="0"/>
          </a:p>
        </p:txBody>
      </p:sp>
      <p:sp>
        <p:nvSpPr>
          <p:cNvPr id="5" name="Slide Number Placeholder 4"/>
          <p:cNvSpPr>
            <a:spLocks noGrp="1"/>
          </p:cNvSpPr>
          <p:nvPr>
            <p:ph type="sldNum" sz="quarter" idx="11"/>
          </p:nvPr>
        </p:nvSpPr>
        <p:spPr/>
        <p:txBody>
          <a:bodyPr/>
          <a:lstStyle/>
          <a:p>
            <a:pPr>
              <a:defRPr/>
            </a:pPr>
            <a:fld id="{882B373A-0A01-43D4-AAA8-170A74DCBCFB}" type="slidenum">
              <a:rPr lang="en-US" smtClean="0"/>
              <a:pPr>
                <a:defRPr/>
              </a:pPr>
              <a:t>43</a:t>
            </a:fld>
            <a:endParaRPr lang="en-US" dirty="0"/>
          </a:p>
        </p:txBody>
      </p:sp>
      <p:sp>
        <p:nvSpPr>
          <p:cNvPr id="6" name="Footer Placeholder 5"/>
          <p:cNvSpPr>
            <a:spLocks noGrp="1"/>
          </p:cNvSpPr>
          <p:nvPr>
            <p:ph type="ftr" sz="quarter" idx="12"/>
          </p:nvPr>
        </p:nvSpPr>
        <p:spPr>
          <a:xfrm>
            <a:off x="0" y="8382000"/>
            <a:ext cx="6858000" cy="457200"/>
          </a:xfrm>
          <a:prstGeom prst="rect">
            <a:avLst/>
          </a:prstGeom>
        </p:spPr>
        <p:txBody>
          <a:bodyPr lIns="91432" tIns="45716" rIns="91432" bIns="45716"/>
          <a:lstStyle/>
          <a:p>
            <a:pPr>
              <a:defRPr/>
            </a:pPr>
            <a:r>
              <a:rPr lang="en-US" dirty="0"/>
              <a:t>Updates will be available at http://www.devconnections.com/updates/LasVegas_Spring12/VS</a:t>
            </a:r>
          </a:p>
        </p:txBody>
      </p:sp>
    </p:spTree>
    <p:extLst>
      <p:ext uri="{BB962C8B-B14F-4D97-AF65-F5344CB8AC3E}">
        <p14:creationId xmlns:p14="http://schemas.microsoft.com/office/powerpoint/2010/main" val="219562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tIns="37650" bIns="37650"/>
          <a:lstStyle/>
          <a:p>
            <a:r>
              <a:rPr lang="en-US" dirty="0"/>
              <a:t>Click to edit master title style</a:t>
            </a:r>
          </a:p>
        </p:txBody>
      </p:sp>
      <p:sp>
        <p:nvSpPr>
          <p:cNvPr id="5" name="Text Placeholder 4"/>
          <p:cNvSpPr>
            <a:spLocks noGrp="1"/>
          </p:cNvSpPr>
          <p:nvPr>
            <p:ph type="body" sz="quarter" idx="10"/>
          </p:nvPr>
        </p:nvSpPr>
        <p:spPr>
          <a:xfrm>
            <a:off x="201929" y="1187620"/>
            <a:ext cx="8740142" cy="5377755"/>
          </a:xfrm>
        </p:spPr>
        <p:txBody>
          <a:bodyPr rIns="75301" bIns="3765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36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235843" y="2980724"/>
            <a:ext cx="4706231" cy="896552"/>
          </a:xfrm>
        </p:spPr>
        <p:txBody>
          <a:bodyPr wrap="square" lIns="150602" tIns="120481" rIns="150602" bIns="120481" anchor="ctr">
            <a:noAutofit/>
          </a:bodyPr>
          <a:lstStyle>
            <a:lvl1pPr>
              <a:lnSpc>
                <a:spcPct val="95000"/>
              </a:lnSpc>
              <a:spcBef>
                <a:spcPts val="0"/>
              </a:spcBef>
              <a:spcAft>
                <a:spcPts val="1344"/>
              </a:spcAft>
              <a:defRPr lang="en-US" sz="30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672"/>
              </a:spcBef>
              <a:defRPr sz="1600">
                <a:solidFill>
                  <a:srgbClr val="FFFFFF"/>
                </a:solidFill>
              </a:defRPr>
            </a:lvl2pPr>
            <a:lvl3pPr>
              <a:lnSpc>
                <a:spcPct val="100000"/>
              </a:lnSpc>
              <a:spcBef>
                <a:spcPts val="672"/>
              </a:spcBef>
              <a:defRPr sz="1600">
                <a:solidFill>
                  <a:srgbClr val="FFFFFF"/>
                </a:solidFill>
              </a:defRPr>
            </a:lvl3pPr>
            <a:lvl4pPr>
              <a:lnSpc>
                <a:spcPct val="100000"/>
              </a:lnSpc>
              <a:spcBef>
                <a:spcPts val="672"/>
              </a:spcBef>
              <a:defRPr sz="1600">
                <a:solidFill>
                  <a:srgbClr val="FFFFFF"/>
                </a:solidFill>
              </a:defRPr>
            </a:lvl4pPr>
            <a:lvl5pPr>
              <a:lnSpc>
                <a:spcPct val="100000"/>
              </a:lnSpc>
              <a:spcBef>
                <a:spcPts val="672"/>
              </a:spcBef>
              <a:defRPr sz="1600">
                <a:solidFill>
                  <a:srgbClr val="FFFFFF"/>
                </a:solidFill>
              </a:defRPr>
            </a:lvl5pPr>
          </a:lstStyle>
          <a:p>
            <a:pPr marL="0" lvl="0" indent="0" algn="l" defTabSz="75281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01929" y="1194773"/>
            <a:ext cx="3361593" cy="446846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204767" tIns="0" rIns="204767" bIns="0" numCol="1" anchor="ctr" anchorCtr="0" compatLnSpc="1">
            <a:prstTxWarp prst="textNoShape">
              <a:avLst/>
            </a:prstTxWarp>
            <a:noAutofit/>
          </a:bodyPr>
          <a:lstStyle>
            <a:lvl1pPr>
              <a:lnSpc>
                <a:spcPct val="95000"/>
              </a:lnSpc>
              <a:defRPr lang="en-US" sz="36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023830"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80491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hy_build">
    <p:spTree>
      <p:nvGrpSpPr>
        <p:cNvPr id="1" name=""/>
        <p:cNvGrpSpPr/>
        <p:nvPr/>
      </p:nvGrpSpPr>
      <p:grpSpPr>
        <a:xfrm>
          <a:off x="0" y="0"/>
          <a:ext cx="0" cy="0"/>
          <a:chOff x="0" y="0"/>
          <a:chExt cx="0" cy="0"/>
        </a:xfrm>
      </p:grpSpPr>
      <p:sp>
        <p:nvSpPr>
          <p:cNvPr id="4" name="Rectangle 3"/>
          <p:cNvSpPr/>
          <p:nvPr userDrawn="1"/>
        </p:nvSpPr>
        <p:spPr>
          <a:xfrm>
            <a:off x="376733" y="161872"/>
            <a:ext cx="4856651" cy="677108"/>
          </a:xfrm>
          <a:prstGeom prst="rect">
            <a:avLst/>
          </a:prstGeom>
        </p:spPr>
        <p:txBody>
          <a:bodyPr wrap="none" lIns="0" tIns="0" rIns="0" bIns="0">
            <a:spAutoFit/>
          </a:bodyPr>
          <a:lstStyle/>
          <a:p>
            <a:r>
              <a:rPr lang="en-US" sz="4400" dirty="0"/>
              <a:t>Why build Web APIs?</a:t>
            </a:r>
          </a:p>
        </p:txBody>
      </p:sp>
    </p:spTree>
    <p:extLst>
      <p:ext uri="{BB962C8B-B14F-4D97-AF65-F5344CB8AC3E}">
        <p14:creationId xmlns:p14="http://schemas.microsoft.com/office/powerpoint/2010/main" val="9187028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797051"/>
            <a:ext cx="3240088"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19584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797051"/>
            <a:ext cx="3240088" cy="4320116"/>
          </a:xfrm>
        </p:spPr>
        <p:txBody>
          <a:bodyPr/>
          <a:lstStyle/>
          <a:p>
            <a:r>
              <a:rPr lang="en-US"/>
              <a:t>Click icon to add picture</a:t>
            </a:r>
            <a:endParaRPr lang="de-CH"/>
          </a:p>
        </p:txBody>
      </p:sp>
      <p:sp>
        <p:nvSpPr>
          <p:cNvPr id="6" name="Content Placeholder 12"/>
          <p:cNvSpPr>
            <a:spLocks noGrp="1"/>
          </p:cNvSpPr>
          <p:nvPr>
            <p:ph sz="quarter" idx="10"/>
          </p:nvPr>
        </p:nvSpPr>
        <p:spPr>
          <a:xfrm>
            <a:off x="468313" y="1797051"/>
            <a:ext cx="4895850" cy="4320117"/>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919584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800"/>
            <a:ext cx="8363938"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grpSp>
        <p:nvGrpSpPr>
          <p:cNvPr id="3" name="Group 5"/>
          <p:cNvGrpSpPr/>
          <p:nvPr userDrawn="1"/>
        </p:nvGrpSpPr>
        <p:grpSpPr>
          <a:xfrm>
            <a:off x="388245" y="6335972"/>
            <a:ext cx="1326702" cy="553998"/>
            <a:chOff x="517525" y="5956427"/>
            <a:chExt cx="1768475" cy="553998"/>
          </a:xfrm>
        </p:grpSpPr>
        <p:sp>
          <p:nvSpPr>
            <p:cNvPr id="7" name="TextBox 6"/>
            <p:cNvSpPr txBox="1"/>
            <p:nvPr userDrawn="1"/>
          </p:nvSpPr>
          <p:spPr>
            <a:xfrm>
              <a:off x="517525" y="5956427"/>
              <a:ext cx="1768475" cy="553998"/>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2736" cy="61555"/>
            </a:xfrm>
            <a:prstGeom prst="rect">
              <a:avLst/>
            </a:prstGeom>
          </p:spPr>
          <p:txBody>
            <a:bodyPr wrap="none" lIns="0" tIns="0" rIns="0" bIns="0">
              <a:spAutoFit/>
            </a:bodyPr>
            <a:lstStyle/>
            <a:p>
              <a:r>
                <a:rPr lang="en-US" sz="400" baseline="0" dirty="0">
                  <a:solidFill>
                    <a:schemeClr val="tx1">
                      <a:lumMod val="50000"/>
                      <a:lumOff val="50000"/>
                    </a:schemeClr>
                  </a:solidFill>
                </a:rPr>
                <a:t>®</a:t>
              </a:r>
            </a:p>
          </p:txBody>
        </p:sp>
      </p:grpSp>
    </p:spTree>
    <p:extLst>
      <p:ext uri="{BB962C8B-B14F-4D97-AF65-F5344CB8AC3E}">
        <p14:creationId xmlns:p14="http://schemas.microsoft.com/office/powerpoint/2010/main" val="5050282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a:t>Fifth level</a:t>
            </a:r>
            <a:endParaRPr lang="en-US" dirty="0"/>
          </a:p>
        </p:txBody>
      </p:sp>
      <p:grpSp>
        <p:nvGrpSpPr>
          <p:cNvPr id="3" name="Group 5"/>
          <p:cNvGrpSpPr/>
          <p:nvPr userDrawn="1"/>
        </p:nvGrpSpPr>
        <p:grpSpPr>
          <a:xfrm>
            <a:off x="388245" y="6335972"/>
            <a:ext cx="1326702" cy="553998"/>
            <a:chOff x="517525" y="5956427"/>
            <a:chExt cx="1768475" cy="553998"/>
          </a:xfrm>
        </p:grpSpPr>
        <p:sp>
          <p:nvSpPr>
            <p:cNvPr id="7" name="TextBox 6"/>
            <p:cNvSpPr txBox="1"/>
            <p:nvPr userDrawn="1"/>
          </p:nvSpPr>
          <p:spPr>
            <a:xfrm>
              <a:off x="517525" y="5956427"/>
              <a:ext cx="1768475" cy="553998"/>
            </a:xfrm>
            <a:prstGeom prst="rect">
              <a:avLst/>
            </a:prstGeom>
            <a:noFill/>
          </p:spPr>
          <p:txBody>
            <a:bodyPr wrap="square" lIns="0" tIns="0" rIns="0" bIns="0" rtlCol="0">
              <a:spAutoFit/>
            </a:bodyPr>
            <a:lstStyle/>
            <a:p>
              <a:pPr marL="0" indent="0">
                <a:lnSpc>
                  <a:spcPct val="90000"/>
                </a:lnSpc>
                <a:spcBef>
                  <a:spcPct val="20000"/>
                </a:spcBef>
                <a:buSzPct val="80000"/>
                <a:buFont typeface="Arial" pitchFamily="34" charset="0"/>
                <a:buNone/>
              </a:pPr>
              <a:r>
                <a:rPr lang="en-US" sz="2000" dirty="0">
                  <a:solidFill>
                    <a:schemeClr val="tx1">
                      <a:lumMod val="50000"/>
                      <a:lumOff val="50000"/>
                    </a:schemeClr>
                  </a:solidFill>
                </a:rPr>
                <a:t>Microsoft /web</a:t>
              </a:r>
              <a:endParaRPr lang="en-US" sz="2000" baseline="0" dirty="0">
                <a:solidFill>
                  <a:schemeClr val="tx1">
                    <a:lumMod val="50000"/>
                    <a:lumOff val="50000"/>
                  </a:schemeClr>
                </a:solidFill>
              </a:endParaRPr>
            </a:p>
          </p:txBody>
        </p:sp>
        <p:sp>
          <p:nvSpPr>
            <p:cNvPr id="8" name="Rectangle 7"/>
            <p:cNvSpPr/>
            <p:nvPr userDrawn="1"/>
          </p:nvSpPr>
          <p:spPr>
            <a:xfrm>
              <a:off x="1585619" y="6016777"/>
              <a:ext cx="42736" cy="61555"/>
            </a:xfrm>
            <a:prstGeom prst="rect">
              <a:avLst/>
            </a:prstGeom>
          </p:spPr>
          <p:txBody>
            <a:bodyPr wrap="none" lIns="0" tIns="0" rIns="0" bIns="0">
              <a:spAutoFit/>
            </a:bodyPr>
            <a:lstStyle/>
            <a:p>
              <a:r>
                <a:rPr lang="en-US" sz="400" baseline="0" dirty="0">
                  <a:solidFill>
                    <a:schemeClr val="tx1">
                      <a:lumMod val="50000"/>
                      <a:lumOff val="50000"/>
                    </a:schemeClr>
                  </a:solidFill>
                </a:rPr>
                <a:t>®</a:t>
              </a:r>
            </a:p>
          </p:txBody>
        </p:sp>
      </p:grpSp>
    </p:spTree>
    <p:extLst>
      <p:ext uri="{BB962C8B-B14F-4D97-AF65-F5344CB8AC3E}">
        <p14:creationId xmlns:p14="http://schemas.microsoft.com/office/powerpoint/2010/main" val="30064851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1D8BD707-D9CF-40AE-B4C6-C98DA3205C09}" type="datetimeFigureOut">
              <a:rPr lang="en-US" smtClean="0"/>
              <a:pPr/>
              <a:t>3/16/2023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1D8BD707-D9CF-40AE-B4C6-C98DA3205C09}" type="datetimeFigureOut">
              <a:rPr lang="en-US" smtClean="0"/>
              <a:pPr/>
              <a:t>3/16/2023</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kellabyte.com/2011/09/04/clarifying-rest/"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9.png"/><Relationship Id="rId11" Type="http://schemas.microsoft.com/office/2007/relationships/hdphoto" Target="../media/hdphoto2.wdp"/><Relationship Id="rId5" Type="http://schemas.openxmlformats.org/officeDocument/2006/relationships/image" Target="../media/image18.png"/><Relationship Id="rId15" Type="http://schemas.microsoft.com/office/2007/relationships/hdphoto" Target="../media/hdphoto3.wdp"/><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9.png"/><Relationship Id="rId11" Type="http://schemas.microsoft.com/office/2007/relationships/hdphoto" Target="../media/hdphoto2.wdp"/><Relationship Id="rId5" Type="http://schemas.openxmlformats.org/officeDocument/2006/relationships/image" Target="../media/image18.png"/><Relationship Id="rId15" Type="http://schemas.microsoft.com/office/2007/relationships/hdphoto" Target="../media/hdphoto3.wdp"/><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16.png"/><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9.png"/><Relationship Id="rId11" Type="http://schemas.microsoft.com/office/2007/relationships/hdphoto" Target="../media/hdphoto2.wdp"/><Relationship Id="rId5" Type="http://schemas.openxmlformats.org/officeDocument/2006/relationships/image" Target="../media/image18.png"/><Relationship Id="rId15" Type="http://schemas.microsoft.com/office/2007/relationships/hdphoto" Target="../media/hdphoto3.wdp"/><Relationship Id="rId10"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9.emf"/><Relationship Id="rId5" Type="http://schemas.openxmlformats.org/officeDocument/2006/relationships/tags" Target="../tags/tag5.xml"/><Relationship Id="rId10" Type="http://schemas.openxmlformats.org/officeDocument/2006/relationships/oleObject" Target="../embeddings/oleObject1.bin"/><Relationship Id="rId4" Type="http://schemas.openxmlformats.org/officeDocument/2006/relationships/tags" Target="../tags/tag4.xml"/><Relationship Id="rId9"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programmableweb.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slideLayout" Target="../slideLayouts/slideLayout14.xml"/><Relationship Id="rId21" Type="http://schemas.openxmlformats.org/officeDocument/2006/relationships/image" Target="../media/image43.png"/><Relationship Id="rId7" Type="http://schemas.openxmlformats.org/officeDocument/2006/relationships/image" Target="../media/image34.png"/><Relationship Id="rId12" Type="http://schemas.openxmlformats.org/officeDocument/2006/relationships/image" Target="../media/image18.png"/><Relationship Id="rId17" Type="http://schemas.openxmlformats.org/officeDocument/2006/relationships/image" Target="../media/image40.png"/><Relationship Id="rId2" Type="http://schemas.openxmlformats.org/officeDocument/2006/relationships/tags" Target="../tags/tag9.xml"/><Relationship Id="rId16" Type="http://schemas.openxmlformats.org/officeDocument/2006/relationships/image" Target="../media/image39.png"/><Relationship Id="rId20" Type="http://schemas.microsoft.com/office/2007/relationships/hdphoto" Target="../media/hdphoto6.wdp"/><Relationship Id="rId1" Type="http://schemas.openxmlformats.org/officeDocument/2006/relationships/tags" Target="../tags/tag8.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5" Type="http://schemas.openxmlformats.org/officeDocument/2006/relationships/image" Target="../media/image38.png"/><Relationship Id="rId10" Type="http://schemas.microsoft.com/office/2007/relationships/hdphoto" Target="../media/hdphoto4.wdp"/><Relationship Id="rId19" Type="http://schemas.openxmlformats.org/officeDocument/2006/relationships/image" Target="../media/image42.png"/><Relationship Id="rId4" Type="http://schemas.openxmlformats.org/officeDocument/2006/relationships/notesSlide" Target="../notesSlides/notesSlide3.xml"/><Relationship Id="rId9" Type="http://schemas.openxmlformats.org/officeDocument/2006/relationships/image" Target="../media/image35.png"/><Relationship Id="rId1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44.jpeg"/><Relationship Id="rId4" Type="http://schemas.openxmlformats.org/officeDocument/2006/relationships/notesSlide" Target="../notesSlides/notesSlide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5.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11.wdp"/><Relationship Id="rId18" Type="http://schemas.openxmlformats.org/officeDocument/2006/relationships/image" Target="../media/image53.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8.wdp"/><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image" Target="../media/image45.png"/><Relationship Id="rId16" Type="http://schemas.microsoft.com/office/2007/relationships/hdphoto" Target="../media/hdphoto12.wdp"/><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7.png"/><Relationship Id="rId11" Type="http://schemas.microsoft.com/office/2007/relationships/hdphoto" Target="../media/hdphoto10.wdp"/><Relationship Id="rId5" Type="http://schemas.microsoft.com/office/2007/relationships/hdphoto" Target="../media/hdphoto7.wdp"/><Relationship Id="rId15" Type="http://schemas.openxmlformats.org/officeDocument/2006/relationships/image" Target="../media/image51.png"/><Relationship Id="rId10" Type="http://schemas.openxmlformats.org/officeDocument/2006/relationships/image" Target="../media/image37.png"/><Relationship Id="rId19" Type="http://schemas.microsoft.com/office/2007/relationships/hdphoto" Target="../media/hdphoto13.wdp"/><Relationship Id="rId4" Type="http://schemas.openxmlformats.org/officeDocument/2006/relationships/image" Target="../media/image46.png"/><Relationship Id="rId9" Type="http://schemas.microsoft.com/office/2007/relationships/hdphoto" Target="../media/hdphoto9.wdp"/><Relationship Id="rId14" Type="http://schemas.openxmlformats.org/officeDocument/2006/relationships/image" Target="../media/image5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Web_site" TargetMode="External"/><Relationship Id="rId2" Type="http://schemas.openxmlformats.org/officeDocument/2006/relationships/hyperlink" Target="http://en.wikipedia.org/wiki/Web_application"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hyperlink" Target="http://en.wikipedia.org/wiki/Web_pag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9.emf"/><Relationship Id="rId5" Type="http://schemas.openxmlformats.org/officeDocument/2006/relationships/oleObject" Target="../embeddings/oleObject2.bin"/><Relationship Id="rId4"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8077200" cy="1444752"/>
          </a:xfrm>
        </p:spPr>
        <p:txBody>
          <a:bodyPr>
            <a:normAutofit/>
          </a:bodyPr>
          <a:lstStyle/>
          <a:p>
            <a:r>
              <a:rPr lang="en-IN" dirty="0"/>
              <a:t>Building HTTP RESTful Services with </a:t>
            </a:r>
            <a:r>
              <a:rPr lang="en-IN" dirty="0" err="1"/>
              <a:t>ASP.Net</a:t>
            </a:r>
            <a:r>
              <a:rPr lang="en-IN" dirty="0"/>
              <a:t> Web API</a:t>
            </a:r>
          </a:p>
        </p:txBody>
      </p:sp>
      <p:sp>
        <p:nvSpPr>
          <p:cNvPr id="3" name="Subtitle 2"/>
          <p:cNvSpPr>
            <a:spLocks noGrp="1"/>
          </p:cNvSpPr>
          <p:nvPr>
            <p:ph type="subTitle" idx="1"/>
          </p:nvPr>
        </p:nvSpPr>
        <p:spPr>
          <a:xfrm>
            <a:off x="6705600" y="5334000"/>
            <a:ext cx="2286000" cy="356616"/>
          </a:xfrm>
        </p:spPr>
        <p:txBody>
          <a:bodyPr/>
          <a:lstStyle/>
          <a:p>
            <a:pPr algn="r"/>
            <a:r>
              <a:rPr lang="en-IN" dirty="0"/>
              <a:t>Venkat Shiva Reddy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Service?</a:t>
            </a:r>
          </a:p>
        </p:txBody>
      </p:sp>
      <p:sp>
        <p:nvSpPr>
          <p:cNvPr id="3" name="Content Placeholder 2"/>
          <p:cNvSpPr>
            <a:spLocks noGrp="1"/>
          </p:cNvSpPr>
          <p:nvPr>
            <p:ph idx="1"/>
          </p:nvPr>
        </p:nvSpPr>
        <p:spPr/>
        <p:txBody>
          <a:bodyPr/>
          <a:lstStyle/>
          <a:p>
            <a:r>
              <a:rPr lang="en-US" b="1" i="1" dirty="0">
                <a:solidFill>
                  <a:srgbClr val="FF3300"/>
                </a:solidFill>
              </a:rPr>
              <a:t>Service</a:t>
            </a:r>
            <a:r>
              <a:rPr lang="en-US" dirty="0"/>
              <a:t> – A service is a unit of work done by a service provider to achieve desired end results for a service consumer</a:t>
            </a:r>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1" y="252412"/>
            <a:ext cx="9144000" cy="585788"/>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ctr" eaLnBrk="1" hangingPunct="1"/>
            <a:r>
              <a:rPr lang="en-US" sz="3600" dirty="0">
                <a:effectLst>
                  <a:outerShdw blurRad="38100" dist="38100" dir="2700000" algn="tl">
                    <a:srgbClr val="000000">
                      <a:alpha val="43137"/>
                    </a:srgbClr>
                  </a:outerShdw>
                </a:effectLst>
              </a:rPr>
              <a:t>Evolution of Distributed Computing</a:t>
            </a:r>
          </a:p>
        </p:txBody>
      </p:sp>
      <p:sp>
        <p:nvSpPr>
          <p:cNvPr id="18" name="Freeform 4"/>
          <p:cNvSpPr>
            <a:spLocks/>
          </p:cNvSpPr>
          <p:nvPr/>
        </p:nvSpPr>
        <p:spPr bwMode="auto">
          <a:xfrm rot="1025370">
            <a:off x="1657489" y="940821"/>
            <a:ext cx="4094228" cy="6069925"/>
          </a:xfrm>
          <a:custGeom>
            <a:avLst/>
            <a:gdLst/>
            <a:ahLst/>
            <a:cxnLst>
              <a:cxn ang="0">
                <a:pos x="0" y="1808"/>
              </a:cxn>
              <a:cxn ang="0">
                <a:pos x="976" y="0"/>
              </a:cxn>
            </a:cxnLst>
            <a:rect l="0" t="0" r="r" b="b"/>
            <a:pathLst>
              <a:path w="976" h="1808">
                <a:moveTo>
                  <a:pt x="0" y="1808"/>
                </a:moveTo>
                <a:cubicBezTo>
                  <a:pt x="163" y="1506"/>
                  <a:pt x="813" y="301"/>
                  <a:pt x="976" y="0"/>
                </a:cubicBezTo>
              </a:path>
            </a:pathLst>
          </a:custGeom>
          <a:noFill/>
          <a:ln w="76200" cap="flat" cmpd="sng">
            <a:solidFill>
              <a:srgbClr val="66CC66"/>
            </a:solidFill>
            <a:prstDash val="solid"/>
            <a:round/>
            <a:headEnd type="none" w="sm" len="sm"/>
            <a:tailEnd type="triangle" w="med" len="med"/>
          </a:ln>
          <a:effectLst>
            <a:prstShdw prst="shdw17" dist="17961" dir="2700000">
              <a:srgbClr val="66CC66">
                <a:gamma/>
                <a:shade val="60000"/>
                <a:invGamma/>
              </a:srgbClr>
            </a:prstShdw>
          </a:effectLst>
        </p:spPr>
        <p:txBody>
          <a:bodyPr wrap="none" anchor="ctr"/>
          <a:lstStyle/>
          <a:p>
            <a:pPr fontAlgn="auto">
              <a:spcBef>
                <a:spcPts val="0"/>
              </a:spcBef>
              <a:spcAft>
                <a:spcPts val="0"/>
              </a:spcAft>
              <a:defRPr/>
            </a:pPr>
            <a:endParaRPr lang="en-US" b="0" kern="0">
              <a:solidFill>
                <a:sysClr val="windowText" lastClr="000000"/>
              </a:solidFill>
            </a:endParaRPr>
          </a:p>
        </p:txBody>
      </p:sp>
      <p:sp>
        <p:nvSpPr>
          <p:cNvPr id="19" name="Text Box 5"/>
          <p:cNvSpPr txBox="1">
            <a:spLocks noChangeArrowheads="1"/>
          </p:cNvSpPr>
          <p:nvPr/>
        </p:nvSpPr>
        <p:spPr bwMode="auto">
          <a:xfrm rot="16200000">
            <a:off x="-36512" y="3698875"/>
            <a:ext cx="844550" cy="641350"/>
          </a:xfrm>
          <a:prstGeom prst="rect">
            <a:avLst/>
          </a:prstGeom>
          <a:noFill/>
          <a:ln w="28575" algn="ctr">
            <a:noFill/>
            <a:miter lim="800000"/>
            <a:headEnd type="none" w="sm" len="sm"/>
            <a:tailEnd type="none" w="sm" len="sm"/>
          </a:ln>
          <a:effectLst/>
        </p:spPr>
        <p:txBody>
          <a:bodyPr>
            <a:spAutoFit/>
          </a:bodyPr>
          <a:lstStyle/>
          <a:p>
            <a:pPr fontAlgn="auto">
              <a:spcBef>
                <a:spcPts val="0"/>
              </a:spcBef>
              <a:spcAft>
                <a:spcPts val="0"/>
              </a:spcAft>
              <a:defRPr/>
            </a:pPr>
            <a:r>
              <a:rPr lang="en-US" b="1" kern="0" dirty="0" err="1">
                <a:solidFill>
                  <a:sysClr val="windowText" lastClr="000000"/>
                </a:solidFill>
                <a:effectLst>
                  <a:outerShdw blurRad="38100" dist="38100" dir="2700000" algn="tl">
                    <a:srgbClr val="000000">
                      <a:alpha val="43137"/>
                    </a:srgbClr>
                  </a:outerShdw>
                </a:effectLst>
              </a:rPr>
              <a:t>Prog</a:t>
            </a:r>
            <a:r>
              <a:rPr lang="en-US" b="1" kern="0" dirty="0">
                <a:solidFill>
                  <a:sysClr val="windowText" lastClr="000000"/>
                </a:solidFill>
                <a:effectLst>
                  <a:outerShdw blurRad="38100" dist="38100" dir="2700000" algn="tl">
                    <a:srgbClr val="000000">
                      <a:alpha val="43137"/>
                    </a:srgbClr>
                  </a:outerShdw>
                </a:effectLst>
              </a:rPr>
              <a:t>. </a:t>
            </a:r>
          </a:p>
          <a:p>
            <a:pPr fontAlgn="auto">
              <a:spcBef>
                <a:spcPts val="0"/>
              </a:spcBef>
              <a:spcAft>
                <a:spcPts val="0"/>
              </a:spcAft>
              <a:defRPr/>
            </a:pPr>
            <a:r>
              <a:rPr lang="en-US" b="1" kern="0" dirty="0">
                <a:solidFill>
                  <a:sysClr val="windowText" lastClr="000000"/>
                </a:solidFill>
                <a:effectLst>
                  <a:outerShdw blurRad="38100" dist="38100" dir="2700000" algn="tl">
                    <a:srgbClr val="000000">
                      <a:alpha val="43137"/>
                    </a:srgbClr>
                  </a:outerShdw>
                </a:effectLst>
              </a:rPr>
              <a:t>Model</a:t>
            </a:r>
          </a:p>
        </p:txBody>
      </p:sp>
      <p:sp>
        <p:nvSpPr>
          <p:cNvPr id="20" name="Text Box 6"/>
          <p:cNvSpPr txBox="1">
            <a:spLocks noChangeArrowheads="1"/>
          </p:cNvSpPr>
          <p:nvPr/>
        </p:nvSpPr>
        <p:spPr bwMode="auto">
          <a:xfrm>
            <a:off x="3767138" y="6537325"/>
            <a:ext cx="702436" cy="400110"/>
          </a:xfrm>
          <a:prstGeom prst="rect">
            <a:avLst/>
          </a:prstGeom>
          <a:noFill/>
          <a:ln w="28575" algn="ctr">
            <a:noFill/>
            <a:miter lim="800000"/>
            <a:headEnd type="none" w="sm" len="sm"/>
            <a:tailEnd type="none" w="sm" len="sm"/>
          </a:ln>
          <a:effectLst/>
        </p:spPr>
        <p:txBody>
          <a:bodyPr wrap="none">
            <a:spAutoFit/>
          </a:bodyPr>
          <a:lstStyle/>
          <a:p>
            <a:pPr fontAlgn="auto">
              <a:spcBef>
                <a:spcPts val="0"/>
              </a:spcBef>
              <a:spcAft>
                <a:spcPts val="0"/>
              </a:spcAft>
              <a:defRPr/>
            </a:pPr>
            <a:r>
              <a:rPr lang="en-US" sz="2000" b="1" kern="0" dirty="0">
                <a:solidFill>
                  <a:sysClr val="windowText" lastClr="000000"/>
                </a:solidFill>
                <a:effectLst>
                  <a:outerShdw blurRad="38100" dist="38100" dir="2700000" algn="tl">
                    <a:srgbClr val="000000">
                      <a:alpha val="43137"/>
                    </a:srgbClr>
                  </a:outerShdw>
                </a:effectLst>
              </a:rPr>
              <a:t>Time</a:t>
            </a:r>
          </a:p>
        </p:txBody>
      </p:sp>
      <p:sp>
        <p:nvSpPr>
          <p:cNvPr id="21" name="Freeform 7"/>
          <p:cNvSpPr>
            <a:spLocks/>
          </p:cNvSpPr>
          <p:nvPr/>
        </p:nvSpPr>
        <p:spPr bwMode="auto">
          <a:xfrm>
            <a:off x="685800" y="1600200"/>
            <a:ext cx="7924800" cy="4876800"/>
          </a:xfrm>
          <a:custGeom>
            <a:avLst/>
            <a:gdLst/>
            <a:ahLst/>
            <a:cxnLst>
              <a:cxn ang="0">
                <a:pos x="0" y="0"/>
              </a:cxn>
              <a:cxn ang="0">
                <a:pos x="0" y="3024"/>
              </a:cxn>
              <a:cxn ang="0">
                <a:pos x="2784" y="3024"/>
              </a:cxn>
            </a:cxnLst>
            <a:rect l="0" t="0" r="r" b="b"/>
            <a:pathLst>
              <a:path w="2784" h="3024">
                <a:moveTo>
                  <a:pt x="0" y="0"/>
                </a:moveTo>
                <a:lnTo>
                  <a:pt x="0" y="3024"/>
                </a:lnTo>
                <a:lnTo>
                  <a:pt x="2784" y="3024"/>
                </a:lnTo>
              </a:path>
            </a:pathLst>
          </a:custGeom>
          <a:noFill/>
          <a:ln w="76200" cap="flat" cmpd="sng">
            <a:solidFill>
              <a:schemeClr val="tx1"/>
            </a:solidFill>
            <a:prstDash val="solid"/>
            <a:round/>
            <a:headEnd type="arrow" w="med" len="med"/>
            <a:tailEnd type="arrow" w="med" len="med"/>
          </a:ln>
          <a:effectLst/>
        </p:spPr>
        <p:txBody>
          <a:bodyPr wrap="none" anchor="ctr"/>
          <a:lstStyle/>
          <a:p>
            <a:pPr fontAlgn="auto">
              <a:spcBef>
                <a:spcPts val="0"/>
              </a:spcBef>
              <a:spcAft>
                <a:spcPts val="0"/>
              </a:spcAft>
              <a:defRPr/>
            </a:pPr>
            <a:endParaRPr lang="en-US" b="0" kern="0">
              <a:solidFill>
                <a:sysClr val="windowText" lastClr="000000"/>
              </a:solidFill>
            </a:endParaRPr>
          </a:p>
        </p:txBody>
      </p:sp>
      <p:sp>
        <p:nvSpPr>
          <p:cNvPr id="22" name="Oval 8"/>
          <p:cNvSpPr>
            <a:spLocks noChangeArrowheads="1"/>
          </p:cNvSpPr>
          <p:nvPr/>
        </p:nvSpPr>
        <p:spPr bwMode="auto">
          <a:xfrm>
            <a:off x="798513" y="5313363"/>
            <a:ext cx="1866900" cy="909637"/>
          </a:xfrm>
          <a:prstGeom prst="ellipse">
            <a:avLst/>
          </a:prstGeom>
          <a:gradFill rotWithShape="1">
            <a:gsLst>
              <a:gs pos="0">
                <a:srgbClr val="000099"/>
              </a:gs>
              <a:gs pos="100000">
                <a:srgbClr val="000000"/>
              </a:gs>
            </a:gsLst>
            <a:lin ang="5400000" scaled="1"/>
          </a:gradFill>
          <a:ln w="9525" algn="ctr">
            <a:solidFill>
              <a:srgbClr val="FFFFFF"/>
            </a:solidFill>
            <a:round/>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OLE</a:t>
            </a:r>
          </a:p>
          <a:p>
            <a:pPr algn="ctr" fontAlgn="auto">
              <a:spcBef>
                <a:spcPts val="0"/>
              </a:spcBef>
              <a:spcAft>
                <a:spcPts val="0"/>
              </a:spcAft>
              <a:defRPr/>
            </a:pPr>
            <a:r>
              <a:rPr lang="en-US" b="0" kern="0" dirty="0">
                <a:solidFill>
                  <a:schemeClr val="bg1"/>
                </a:solidFill>
              </a:rPr>
              <a:t>DDE</a:t>
            </a:r>
          </a:p>
        </p:txBody>
      </p:sp>
      <p:sp>
        <p:nvSpPr>
          <p:cNvPr id="23" name="Oval 9"/>
          <p:cNvSpPr>
            <a:spLocks noChangeArrowheads="1"/>
          </p:cNvSpPr>
          <p:nvPr/>
        </p:nvSpPr>
        <p:spPr bwMode="auto">
          <a:xfrm>
            <a:off x="1889125" y="4186238"/>
            <a:ext cx="1866900" cy="909637"/>
          </a:xfrm>
          <a:prstGeom prst="ellipse">
            <a:avLst/>
          </a:prstGeom>
          <a:gradFill rotWithShape="1">
            <a:gsLst>
              <a:gs pos="0">
                <a:srgbClr val="CC9900"/>
              </a:gs>
              <a:gs pos="100000">
                <a:srgbClr val="000000"/>
              </a:gs>
            </a:gsLst>
            <a:lin ang="5400000" scaled="1"/>
          </a:gradFill>
          <a:ln w="9525" algn="ctr">
            <a:solidFill>
              <a:srgbClr val="FFFFFF"/>
            </a:solidFill>
            <a:round/>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COM</a:t>
            </a:r>
          </a:p>
          <a:p>
            <a:pPr algn="ctr" fontAlgn="auto">
              <a:spcBef>
                <a:spcPts val="0"/>
              </a:spcBef>
              <a:spcAft>
                <a:spcPts val="0"/>
              </a:spcAft>
              <a:defRPr/>
            </a:pPr>
            <a:r>
              <a:rPr lang="en-US" b="0" kern="0" dirty="0">
                <a:solidFill>
                  <a:schemeClr val="bg1"/>
                </a:solidFill>
              </a:rPr>
              <a:t>MTS</a:t>
            </a:r>
          </a:p>
        </p:txBody>
      </p:sp>
      <p:sp>
        <p:nvSpPr>
          <p:cNvPr id="24" name="Oval 10"/>
          <p:cNvSpPr>
            <a:spLocks noChangeArrowheads="1"/>
          </p:cNvSpPr>
          <p:nvPr/>
        </p:nvSpPr>
        <p:spPr bwMode="auto">
          <a:xfrm>
            <a:off x="3213100" y="3333750"/>
            <a:ext cx="1866900" cy="520700"/>
          </a:xfrm>
          <a:prstGeom prst="ellipse">
            <a:avLst/>
          </a:prstGeom>
          <a:gradFill rotWithShape="1">
            <a:gsLst>
              <a:gs pos="0">
                <a:srgbClr val="006600"/>
              </a:gs>
              <a:gs pos="100000">
                <a:srgbClr val="000000"/>
              </a:gs>
            </a:gsLst>
            <a:lin ang="5400000" scaled="1"/>
          </a:gradFill>
          <a:ln w="9525" algn="ctr">
            <a:solidFill>
              <a:srgbClr val="FFFFFF"/>
            </a:solidFill>
            <a:round/>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COM+</a:t>
            </a:r>
          </a:p>
        </p:txBody>
      </p:sp>
      <p:sp>
        <p:nvSpPr>
          <p:cNvPr id="25" name="Oval 12"/>
          <p:cNvSpPr>
            <a:spLocks noChangeArrowheads="1"/>
          </p:cNvSpPr>
          <p:nvPr/>
        </p:nvSpPr>
        <p:spPr bwMode="auto">
          <a:xfrm>
            <a:off x="4548188" y="1962150"/>
            <a:ext cx="1866900" cy="909638"/>
          </a:xfrm>
          <a:prstGeom prst="ellipse">
            <a:avLst/>
          </a:prstGeom>
          <a:gradFill rotWithShape="1">
            <a:gsLst>
              <a:gs pos="0">
                <a:srgbClr val="800000"/>
              </a:gs>
              <a:gs pos="100000">
                <a:srgbClr val="000000"/>
              </a:gs>
            </a:gsLst>
            <a:lin ang="5400000" scaled="1"/>
          </a:gradFill>
          <a:ln w="9525" algn="ctr">
            <a:solidFill>
              <a:srgbClr val="FFFFFF"/>
            </a:solidFill>
            <a:round/>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Web </a:t>
            </a:r>
            <a:r>
              <a:rPr lang="en-US" b="0" kern="0" dirty="0" err="1">
                <a:solidFill>
                  <a:schemeClr val="bg1"/>
                </a:solidFill>
              </a:rPr>
              <a:t>Svcs</a:t>
            </a:r>
            <a:r>
              <a:rPr lang="en-US" b="0" kern="0" dirty="0">
                <a:solidFill>
                  <a:schemeClr val="bg1"/>
                </a:solidFill>
              </a:rPr>
              <a:t>.</a:t>
            </a:r>
          </a:p>
          <a:p>
            <a:pPr algn="ctr" fontAlgn="auto">
              <a:spcBef>
                <a:spcPts val="0"/>
              </a:spcBef>
              <a:spcAft>
                <a:spcPts val="0"/>
              </a:spcAft>
              <a:defRPr/>
            </a:pPr>
            <a:r>
              <a:rPr lang="en-US" b="0" kern="0" dirty="0" err="1">
                <a:solidFill>
                  <a:schemeClr val="bg1"/>
                </a:solidFill>
              </a:rPr>
              <a:t>Remoting</a:t>
            </a:r>
            <a:endParaRPr lang="en-US" b="0" kern="0" dirty="0">
              <a:solidFill>
                <a:schemeClr val="bg1"/>
              </a:solidFill>
            </a:endParaRPr>
          </a:p>
        </p:txBody>
      </p:sp>
      <p:sp>
        <p:nvSpPr>
          <p:cNvPr id="26" name="Text Box 14"/>
          <p:cNvSpPr txBox="1">
            <a:spLocks noChangeArrowheads="1"/>
          </p:cNvSpPr>
          <p:nvPr/>
        </p:nvSpPr>
        <p:spPr bwMode="auto">
          <a:xfrm>
            <a:off x="2819400" y="5668963"/>
            <a:ext cx="1066800" cy="376237"/>
          </a:xfrm>
          <a:prstGeom prst="rect">
            <a:avLst/>
          </a:prstGeom>
          <a:gradFill rotWithShape="1">
            <a:gsLst>
              <a:gs pos="0">
                <a:srgbClr val="000099"/>
              </a:gs>
              <a:gs pos="100000">
                <a:srgbClr val="000000"/>
              </a:gs>
            </a:gsLst>
            <a:lin ang="5400000" scaled="1"/>
          </a:gradFill>
          <a:ln w="9525" algn="ctr">
            <a:solidFill>
              <a:srgbClr val="FFFFFF"/>
            </a:solidFill>
            <a:miter lim="800000"/>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Win 3.1</a:t>
            </a:r>
          </a:p>
        </p:txBody>
      </p:sp>
      <p:sp>
        <p:nvSpPr>
          <p:cNvPr id="27" name="Text Box 15"/>
          <p:cNvSpPr txBox="1">
            <a:spLocks noChangeArrowheads="1"/>
          </p:cNvSpPr>
          <p:nvPr/>
        </p:nvSpPr>
        <p:spPr bwMode="auto">
          <a:xfrm>
            <a:off x="3962400" y="4495800"/>
            <a:ext cx="1066800" cy="376238"/>
          </a:xfrm>
          <a:prstGeom prst="rect">
            <a:avLst/>
          </a:prstGeom>
          <a:gradFill rotWithShape="1">
            <a:gsLst>
              <a:gs pos="0">
                <a:srgbClr val="CC9900"/>
              </a:gs>
              <a:gs pos="100000">
                <a:srgbClr val="000000"/>
              </a:gs>
            </a:gsLst>
            <a:lin ang="5400000" scaled="1"/>
          </a:gradFill>
          <a:ln w="9525" algn="ctr">
            <a:solidFill>
              <a:srgbClr val="FFFFFF"/>
            </a:solidFill>
            <a:miter lim="800000"/>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WinNT</a:t>
            </a:r>
          </a:p>
        </p:txBody>
      </p:sp>
      <p:sp>
        <p:nvSpPr>
          <p:cNvPr id="28" name="Text Box 16"/>
          <p:cNvSpPr txBox="1">
            <a:spLocks noChangeArrowheads="1"/>
          </p:cNvSpPr>
          <p:nvPr/>
        </p:nvSpPr>
        <p:spPr bwMode="auto">
          <a:xfrm>
            <a:off x="5278438" y="3503613"/>
            <a:ext cx="1198562" cy="376237"/>
          </a:xfrm>
          <a:prstGeom prst="rect">
            <a:avLst/>
          </a:prstGeom>
          <a:gradFill rotWithShape="1">
            <a:gsLst>
              <a:gs pos="0">
                <a:srgbClr val="006600"/>
              </a:gs>
              <a:gs pos="100000">
                <a:srgbClr val="000000"/>
              </a:gs>
            </a:gsLst>
            <a:lin ang="5400000" scaled="1"/>
          </a:gradFill>
          <a:ln w="9525" algn="ctr">
            <a:solidFill>
              <a:srgbClr val="FFFFFF"/>
            </a:solidFill>
            <a:miter lim="800000"/>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Win2000</a:t>
            </a:r>
          </a:p>
        </p:txBody>
      </p:sp>
      <p:sp>
        <p:nvSpPr>
          <p:cNvPr id="29" name="Text Box 17"/>
          <p:cNvSpPr txBox="1">
            <a:spLocks noChangeArrowheads="1"/>
          </p:cNvSpPr>
          <p:nvPr/>
        </p:nvSpPr>
        <p:spPr bwMode="auto">
          <a:xfrm>
            <a:off x="6553200" y="2286000"/>
            <a:ext cx="1066800" cy="376238"/>
          </a:xfrm>
          <a:prstGeom prst="rect">
            <a:avLst/>
          </a:prstGeom>
          <a:gradFill rotWithShape="1">
            <a:gsLst>
              <a:gs pos="0">
                <a:srgbClr val="800000"/>
              </a:gs>
              <a:gs pos="100000">
                <a:srgbClr val="000000"/>
              </a:gs>
            </a:gsLst>
            <a:lin ang="5400000" scaled="1"/>
          </a:gradFill>
          <a:ln w="9525" algn="ctr">
            <a:solidFill>
              <a:srgbClr val="FFFFFF"/>
            </a:solidFill>
            <a:miter lim="800000"/>
            <a:headEnd/>
            <a:tailEnd/>
          </a:ln>
          <a:effectLst/>
        </p:spPr>
        <p:txBody>
          <a:bodyPr lIns="92075" tIns="46038" rIns="92075" bIns="46038" anchor="ctr">
            <a:spAutoFit/>
          </a:bodyPr>
          <a:lstStyle/>
          <a:p>
            <a:pPr algn="ctr" fontAlgn="auto">
              <a:spcBef>
                <a:spcPts val="0"/>
              </a:spcBef>
              <a:spcAft>
                <a:spcPts val="0"/>
              </a:spcAft>
              <a:defRPr/>
            </a:pPr>
            <a:r>
              <a:rPr lang="en-US" b="0" kern="0" dirty="0">
                <a:solidFill>
                  <a:schemeClr val="bg1"/>
                </a:solidFill>
              </a:rPr>
              <a:t>.NET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37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linds(horizontal)">
                                      <p:cBhvr>
                                        <p:cTn id="30" dur="500"/>
                                        <p:tgtEl>
                                          <p:spTgt spid="24"/>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par>
                          <p:cTn id="40" fill="hold">
                            <p:stCondLst>
                              <p:cond delay="500"/>
                            </p:stCondLst>
                            <p:childTnLst>
                              <p:par>
                                <p:cTn id="41" presetID="3" presetClass="entr" presetSubtype="1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linds(horizontal)">
                                      <p:cBhvr>
                                        <p:cTn id="4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6"/>
          <p:cNvGrpSpPr>
            <a:grpSpLocks/>
          </p:cNvGrpSpPr>
          <p:nvPr/>
        </p:nvGrpSpPr>
        <p:grpSpPr bwMode="auto">
          <a:xfrm>
            <a:off x="0" y="3338513"/>
            <a:ext cx="3519488" cy="3519487"/>
            <a:chOff x="0" y="2103"/>
            <a:chExt cx="2217" cy="2217"/>
          </a:xfrm>
        </p:grpSpPr>
        <p:pic>
          <p:nvPicPr>
            <p:cNvPr id="42001" name="Picture 7" descr="Microsoft_37m"/>
            <p:cNvPicPr>
              <a:picLocks noChangeAspect="1" noChangeArrowheads="1"/>
            </p:cNvPicPr>
            <p:nvPr/>
          </p:nvPicPr>
          <p:blipFill>
            <a:blip r:embed="rId2" cstate="print"/>
            <a:srcRect/>
            <a:stretch>
              <a:fillRect/>
            </a:stretch>
          </p:blipFill>
          <p:spPr bwMode="auto">
            <a:xfrm>
              <a:off x="0" y="2103"/>
              <a:ext cx="2217" cy="2217"/>
            </a:xfrm>
            <a:prstGeom prst="rect">
              <a:avLst/>
            </a:prstGeom>
            <a:noFill/>
            <a:ln w="9525">
              <a:noFill/>
              <a:miter lim="800000"/>
              <a:headEnd/>
              <a:tailEnd/>
            </a:ln>
          </p:spPr>
        </p:pic>
        <p:sp>
          <p:nvSpPr>
            <p:cNvPr id="42002" name="Text Box 8"/>
            <p:cNvSpPr txBox="1">
              <a:spLocks noChangeArrowheads="1"/>
            </p:cNvSpPr>
            <p:nvPr/>
          </p:nvSpPr>
          <p:spPr bwMode="auto">
            <a:xfrm>
              <a:off x="796" y="3085"/>
              <a:ext cx="679" cy="250"/>
            </a:xfrm>
            <a:prstGeom prst="rect">
              <a:avLst/>
            </a:prstGeom>
            <a:noFill/>
            <a:ln w="12700" algn="ctr">
              <a:noFill/>
              <a:miter lim="800000"/>
              <a:headEnd/>
              <a:tailEnd/>
            </a:ln>
          </p:spPr>
          <p:txBody>
            <a:bodyPr>
              <a:spAutoFit/>
            </a:bodyPr>
            <a:lstStyle/>
            <a:p>
              <a:pPr algn="ctr"/>
              <a:r>
                <a:rPr lang="en-US" sz="2000" b="1">
                  <a:effectLst>
                    <a:outerShdw blurRad="38100" dist="38100" dir="2700000" algn="tl">
                      <a:srgbClr val="000000">
                        <a:alpha val="43137"/>
                      </a:srgbClr>
                    </a:outerShdw>
                  </a:effectLst>
                </a:rPr>
                <a:t>ASMX</a:t>
              </a:r>
            </a:p>
          </p:txBody>
        </p:sp>
      </p:grpSp>
      <p:grpSp>
        <p:nvGrpSpPr>
          <p:cNvPr id="3" name="Group 9"/>
          <p:cNvGrpSpPr>
            <a:grpSpLocks/>
          </p:cNvGrpSpPr>
          <p:nvPr/>
        </p:nvGrpSpPr>
        <p:grpSpPr bwMode="auto">
          <a:xfrm>
            <a:off x="5624513" y="3338513"/>
            <a:ext cx="3519487" cy="3519487"/>
            <a:chOff x="3543" y="2103"/>
            <a:chExt cx="2217" cy="2217"/>
          </a:xfrm>
        </p:grpSpPr>
        <p:pic>
          <p:nvPicPr>
            <p:cNvPr id="41999" name="Picture 10" descr="Microsoft_37o"/>
            <p:cNvPicPr>
              <a:picLocks noChangeAspect="1" noChangeArrowheads="1"/>
            </p:cNvPicPr>
            <p:nvPr/>
          </p:nvPicPr>
          <p:blipFill>
            <a:blip r:embed="rId3" cstate="print"/>
            <a:srcRect/>
            <a:stretch>
              <a:fillRect/>
            </a:stretch>
          </p:blipFill>
          <p:spPr bwMode="auto">
            <a:xfrm>
              <a:off x="3543" y="2103"/>
              <a:ext cx="2217" cy="2217"/>
            </a:xfrm>
            <a:prstGeom prst="rect">
              <a:avLst/>
            </a:prstGeom>
            <a:noFill/>
            <a:ln w="9525">
              <a:noFill/>
              <a:miter lim="800000"/>
              <a:headEnd/>
              <a:tailEnd/>
            </a:ln>
          </p:spPr>
        </p:pic>
        <p:sp>
          <p:nvSpPr>
            <p:cNvPr id="42000" name="Rectangle 11"/>
            <p:cNvSpPr>
              <a:spLocks noChangeArrowheads="1"/>
            </p:cNvSpPr>
            <p:nvPr/>
          </p:nvSpPr>
          <p:spPr bwMode="auto">
            <a:xfrm>
              <a:off x="4393" y="3091"/>
              <a:ext cx="564" cy="250"/>
            </a:xfrm>
            <a:prstGeom prst="rect">
              <a:avLst/>
            </a:prstGeom>
            <a:noFill/>
            <a:ln w="12700" algn="ctr">
              <a:noFill/>
              <a:miter lim="800000"/>
              <a:headEnd/>
              <a:tailEnd/>
            </a:ln>
          </p:spPr>
          <p:txBody>
            <a:bodyPr>
              <a:spAutoFit/>
            </a:bodyPr>
            <a:lstStyle/>
            <a:p>
              <a:pPr algn="ctr"/>
              <a:r>
                <a:rPr lang="en-US" sz="2000" b="1">
                  <a:effectLst>
                    <a:outerShdw blurRad="38100" dist="38100" dir="2700000" algn="tl">
                      <a:srgbClr val="000000">
                        <a:alpha val="43137"/>
                      </a:srgbClr>
                    </a:outerShdw>
                  </a:effectLst>
                </a:rPr>
                <a:t>WSE</a:t>
              </a:r>
            </a:p>
          </p:txBody>
        </p:sp>
      </p:grpSp>
      <p:grpSp>
        <p:nvGrpSpPr>
          <p:cNvPr id="4" name="Group 12"/>
          <p:cNvGrpSpPr>
            <a:grpSpLocks/>
          </p:cNvGrpSpPr>
          <p:nvPr/>
        </p:nvGrpSpPr>
        <p:grpSpPr bwMode="auto">
          <a:xfrm>
            <a:off x="4171950" y="1033463"/>
            <a:ext cx="3519488" cy="3519487"/>
            <a:chOff x="2628" y="651"/>
            <a:chExt cx="2217" cy="2217"/>
          </a:xfrm>
        </p:grpSpPr>
        <p:pic>
          <p:nvPicPr>
            <p:cNvPr id="41997" name="Picture 13" descr="Microsoft_37q"/>
            <p:cNvPicPr>
              <a:picLocks noChangeAspect="1" noChangeArrowheads="1"/>
            </p:cNvPicPr>
            <p:nvPr/>
          </p:nvPicPr>
          <p:blipFill>
            <a:blip r:embed="rId4" cstate="print"/>
            <a:srcRect/>
            <a:stretch>
              <a:fillRect/>
            </a:stretch>
          </p:blipFill>
          <p:spPr bwMode="auto">
            <a:xfrm>
              <a:off x="2628" y="651"/>
              <a:ext cx="2217" cy="2217"/>
            </a:xfrm>
            <a:prstGeom prst="rect">
              <a:avLst/>
            </a:prstGeom>
            <a:noFill/>
            <a:ln w="9525">
              <a:noFill/>
              <a:miter lim="800000"/>
              <a:headEnd/>
              <a:tailEnd/>
            </a:ln>
          </p:spPr>
        </p:pic>
        <p:sp>
          <p:nvSpPr>
            <p:cNvPr id="41998" name="Rectangle 14"/>
            <p:cNvSpPr>
              <a:spLocks noChangeArrowheads="1"/>
            </p:cNvSpPr>
            <p:nvPr/>
          </p:nvSpPr>
          <p:spPr bwMode="auto">
            <a:xfrm>
              <a:off x="3254" y="1525"/>
              <a:ext cx="1002" cy="442"/>
            </a:xfrm>
            <a:prstGeom prst="rect">
              <a:avLst/>
            </a:prstGeom>
            <a:noFill/>
            <a:ln w="12700" algn="ctr">
              <a:noFill/>
              <a:miter lim="800000"/>
              <a:headEnd/>
              <a:tailEnd/>
            </a:ln>
          </p:spPr>
          <p:txBody>
            <a:bodyPr>
              <a:spAutoFit/>
            </a:bodyPr>
            <a:lstStyle/>
            <a:p>
              <a:pPr algn="ctr"/>
              <a:r>
                <a:rPr lang="en-US" sz="2000" b="1">
                  <a:effectLst>
                    <a:outerShdw blurRad="38100" dist="38100" dir="2700000" algn="tl">
                      <a:srgbClr val="000000">
                        <a:alpha val="43137"/>
                      </a:srgbClr>
                    </a:outerShdw>
                  </a:effectLst>
                </a:rPr>
                <a:t>.NET</a:t>
              </a:r>
            </a:p>
            <a:p>
              <a:pPr algn="ctr"/>
              <a:r>
                <a:rPr lang="en-US" sz="2000" b="1">
                  <a:effectLst>
                    <a:outerShdw blurRad="38100" dist="38100" dir="2700000" algn="tl">
                      <a:srgbClr val="000000">
                        <a:alpha val="43137"/>
                      </a:srgbClr>
                    </a:outerShdw>
                  </a:effectLst>
                </a:rPr>
                <a:t>Remoting</a:t>
              </a:r>
            </a:p>
          </p:txBody>
        </p:sp>
      </p:grpSp>
      <p:grpSp>
        <p:nvGrpSpPr>
          <p:cNvPr id="5" name="Group 15"/>
          <p:cNvGrpSpPr>
            <a:grpSpLocks/>
          </p:cNvGrpSpPr>
          <p:nvPr/>
        </p:nvGrpSpPr>
        <p:grpSpPr bwMode="auto">
          <a:xfrm>
            <a:off x="1314450" y="1033463"/>
            <a:ext cx="3519488" cy="3519487"/>
            <a:chOff x="828" y="651"/>
            <a:chExt cx="2217" cy="2217"/>
          </a:xfrm>
        </p:grpSpPr>
        <p:pic>
          <p:nvPicPr>
            <p:cNvPr id="41995" name="Picture 16" descr="Microsoft_37n"/>
            <p:cNvPicPr>
              <a:picLocks noChangeAspect="1" noChangeArrowheads="1"/>
            </p:cNvPicPr>
            <p:nvPr/>
          </p:nvPicPr>
          <p:blipFill>
            <a:blip r:embed="rId5" cstate="print"/>
            <a:srcRect/>
            <a:stretch>
              <a:fillRect/>
            </a:stretch>
          </p:blipFill>
          <p:spPr bwMode="auto">
            <a:xfrm>
              <a:off x="828" y="651"/>
              <a:ext cx="2217" cy="2217"/>
            </a:xfrm>
            <a:prstGeom prst="rect">
              <a:avLst/>
            </a:prstGeom>
            <a:noFill/>
            <a:ln w="9525">
              <a:noFill/>
              <a:miter lim="800000"/>
              <a:headEnd/>
              <a:tailEnd/>
            </a:ln>
          </p:spPr>
        </p:pic>
        <p:sp>
          <p:nvSpPr>
            <p:cNvPr id="41996" name="Rectangle 17"/>
            <p:cNvSpPr>
              <a:spLocks noChangeArrowheads="1"/>
            </p:cNvSpPr>
            <p:nvPr/>
          </p:nvSpPr>
          <p:spPr bwMode="auto">
            <a:xfrm>
              <a:off x="1463" y="1530"/>
              <a:ext cx="995" cy="442"/>
            </a:xfrm>
            <a:prstGeom prst="rect">
              <a:avLst/>
            </a:prstGeom>
            <a:noFill/>
            <a:ln w="12700" algn="ctr">
              <a:noFill/>
              <a:miter lim="800000"/>
              <a:headEnd/>
              <a:tailEnd/>
            </a:ln>
          </p:spPr>
          <p:txBody>
            <a:bodyPr>
              <a:spAutoFit/>
            </a:bodyPr>
            <a:lstStyle/>
            <a:p>
              <a:pPr algn="ctr"/>
              <a:r>
                <a:rPr lang="en-US" sz="2000" b="1">
                  <a:effectLst>
                    <a:outerShdw blurRad="38100" dist="38100" dir="2700000" algn="tl">
                      <a:srgbClr val="000000">
                        <a:alpha val="43137"/>
                      </a:srgbClr>
                    </a:outerShdw>
                  </a:effectLst>
                </a:rPr>
                <a:t>System.</a:t>
              </a:r>
            </a:p>
            <a:p>
              <a:pPr algn="ctr"/>
              <a:r>
                <a:rPr lang="en-US" sz="2000" b="1">
                  <a:effectLst>
                    <a:outerShdw blurRad="38100" dist="38100" dir="2700000" algn="tl">
                      <a:srgbClr val="000000">
                        <a:alpha val="43137"/>
                      </a:srgbClr>
                    </a:outerShdw>
                  </a:effectLst>
                </a:rPr>
                <a:t>Messaging</a:t>
              </a:r>
            </a:p>
          </p:txBody>
        </p:sp>
      </p:grpSp>
      <p:grpSp>
        <p:nvGrpSpPr>
          <p:cNvPr id="6" name="Group 18"/>
          <p:cNvGrpSpPr>
            <a:grpSpLocks/>
          </p:cNvGrpSpPr>
          <p:nvPr/>
        </p:nvGrpSpPr>
        <p:grpSpPr bwMode="auto">
          <a:xfrm>
            <a:off x="2819400" y="3338513"/>
            <a:ext cx="3519488" cy="3519487"/>
            <a:chOff x="1776" y="2103"/>
            <a:chExt cx="2217" cy="2217"/>
          </a:xfrm>
        </p:grpSpPr>
        <p:pic>
          <p:nvPicPr>
            <p:cNvPr id="41993" name="Picture 19" descr="Microsoft_37p"/>
            <p:cNvPicPr>
              <a:picLocks noChangeAspect="1" noChangeArrowheads="1"/>
            </p:cNvPicPr>
            <p:nvPr/>
          </p:nvPicPr>
          <p:blipFill>
            <a:blip r:embed="rId6" cstate="print"/>
            <a:srcRect/>
            <a:stretch>
              <a:fillRect/>
            </a:stretch>
          </p:blipFill>
          <p:spPr bwMode="auto">
            <a:xfrm>
              <a:off x="1776" y="2103"/>
              <a:ext cx="2217" cy="2217"/>
            </a:xfrm>
            <a:prstGeom prst="rect">
              <a:avLst/>
            </a:prstGeom>
            <a:noFill/>
            <a:ln w="9525">
              <a:noFill/>
              <a:miter lim="800000"/>
              <a:headEnd/>
              <a:tailEnd/>
            </a:ln>
          </p:spPr>
        </p:pic>
        <p:sp>
          <p:nvSpPr>
            <p:cNvPr id="41994" name="Rectangle 20"/>
            <p:cNvSpPr>
              <a:spLocks noChangeArrowheads="1"/>
            </p:cNvSpPr>
            <p:nvPr/>
          </p:nvSpPr>
          <p:spPr bwMode="auto">
            <a:xfrm>
              <a:off x="2397" y="2963"/>
              <a:ext cx="1023" cy="442"/>
            </a:xfrm>
            <a:prstGeom prst="rect">
              <a:avLst/>
            </a:prstGeom>
            <a:noFill/>
            <a:ln w="12700" algn="ctr">
              <a:noFill/>
              <a:miter lim="800000"/>
              <a:headEnd/>
              <a:tailEnd/>
            </a:ln>
          </p:spPr>
          <p:txBody>
            <a:bodyPr>
              <a:spAutoFit/>
            </a:bodyPr>
            <a:lstStyle/>
            <a:p>
              <a:pPr algn="ctr"/>
              <a:r>
                <a:rPr lang="en-US" sz="2000" b="1">
                  <a:effectLst>
                    <a:outerShdw blurRad="38100" dist="38100" dir="2700000" algn="tl">
                      <a:srgbClr val="000000">
                        <a:alpha val="43137"/>
                      </a:srgbClr>
                    </a:outerShdw>
                  </a:effectLst>
                </a:rPr>
                <a:t>Enterprise</a:t>
              </a:r>
            </a:p>
            <a:p>
              <a:pPr algn="ctr"/>
              <a:r>
                <a:rPr lang="en-US" sz="2000" b="1">
                  <a:effectLst>
                    <a:outerShdw blurRad="38100" dist="38100" dir="2700000" algn="tl">
                      <a:srgbClr val="000000">
                        <a:alpha val="43137"/>
                      </a:srgbClr>
                    </a:outerShdw>
                  </a:effectLst>
                </a:rPr>
                <a:t>Services</a:t>
              </a:r>
            </a:p>
          </p:txBody>
        </p:sp>
      </p:grpSp>
      <p:sp>
        <p:nvSpPr>
          <p:cNvPr id="19" name="Rectangle 2"/>
          <p:cNvSpPr>
            <a:spLocks noGrp="1" noChangeArrowheads="1"/>
          </p:cNvSpPr>
          <p:nvPr>
            <p:ph type="title"/>
          </p:nvPr>
        </p:nvSpPr>
        <p:spPr>
          <a:xfrm>
            <a:off x="0" y="228600"/>
            <a:ext cx="9144000" cy="990600"/>
          </a:xfrm>
        </p:spPr>
        <p:txBody>
          <a:bodyPr>
            <a:normAutofit/>
          </a:bodyPr>
          <a:lstStyle/>
          <a:p>
            <a:pPr algn="ctr"/>
            <a:r>
              <a:rPr lang="en-US" b="1" dirty="0">
                <a:effectLst>
                  <a:outerShdw blurRad="38100" dist="38100" dir="2700000" algn="tl">
                    <a:srgbClr val="000000">
                      <a:alpha val="43137"/>
                    </a:srgbClr>
                  </a:outerShdw>
                </a:effectLst>
              </a:rPr>
              <a:t>Distributed Technologies in .NET 2.0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50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par>
                                <p:cTn id="8" presetID="53" presetClass="entr" presetSubtype="0" fill="hold" nodeType="withEffect">
                                  <p:stCondLst>
                                    <p:cond delay="500"/>
                                  </p:stCondLst>
                                  <p:iterate type="lt">
                                    <p:tmPct val="0"/>
                                  </p:iterate>
                                  <p:childTnLst>
                                    <p:set>
                                      <p:cBhvr>
                                        <p:cTn id="9" dur="1" fill="hold">
                                          <p:stCondLst>
                                            <p:cond delay="0"/>
                                          </p:stCondLst>
                                        </p:cTn>
                                        <p:tgtEl>
                                          <p:spTgt spid="2"/>
                                        </p:tgtEl>
                                        <p:attrNameLst>
                                          <p:attrName>style.visibility</p:attrName>
                                        </p:attrNameLst>
                                      </p:cBhvr>
                                      <p:to>
                                        <p:strVal val="visible"/>
                                      </p:to>
                                    </p:set>
                                    <p:anim calcmode="lin" valueType="num">
                                      <p:cBhvr>
                                        <p:cTn id="10" dur="200" fill="hold"/>
                                        <p:tgtEl>
                                          <p:spTgt spid="2"/>
                                        </p:tgtEl>
                                        <p:attrNameLst>
                                          <p:attrName>ppt_w</p:attrName>
                                        </p:attrNameLst>
                                      </p:cBhvr>
                                      <p:tavLst>
                                        <p:tav tm="0">
                                          <p:val>
                                            <p:fltVal val="0"/>
                                          </p:val>
                                        </p:tav>
                                        <p:tav tm="100000">
                                          <p:val>
                                            <p:strVal val="#ppt_w"/>
                                          </p:val>
                                        </p:tav>
                                      </p:tavLst>
                                    </p:anim>
                                    <p:anim calcmode="lin" valueType="num">
                                      <p:cBhvr>
                                        <p:cTn id="11" dur="200" fill="hold"/>
                                        <p:tgtEl>
                                          <p:spTgt spid="2"/>
                                        </p:tgtEl>
                                        <p:attrNameLst>
                                          <p:attrName>ppt_h</p:attrName>
                                        </p:attrNameLst>
                                      </p:cBhvr>
                                      <p:tavLst>
                                        <p:tav tm="0">
                                          <p:val>
                                            <p:fltVal val="0"/>
                                          </p:val>
                                        </p:tav>
                                        <p:tav tm="100000">
                                          <p:val>
                                            <p:strVal val="#ppt_h"/>
                                          </p:val>
                                        </p:tav>
                                      </p:tavLst>
                                    </p:anim>
                                    <p:animEffect transition="in" filter="fade">
                                      <p:cBhvr>
                                        <p:cTn id="12" dur="200"/>
                                        <p:tgtEl>
                                          <p:spTgt spid="2"/>
                                        </p:tgtEl>
                                      </p:cBhvr>
                                    </p:animEffect>
                                  </p:childTnLst>
                                </p:cTn>
                              </p:par>
                              <p:par>
                                <p:cTn id="13" presetID="6" presetClass="entr" presetSubtype="32" fill="hold" nodeType="withEffect">
                                  <p:stCondLst>
                                    <p:cond delay="800"/>
                                  </p:stCondLst>
                                  <p:childTnLst>
                                    <p:set>
                                      <p:cBhvr>
                                        <p:cTn id="14" dur="1" fill="hold">
                                          <p:stCondLst>
                                            <p:cond delay="0"/>
                                          </p:stCondLst>
                                        </p:cTn>
                                        <p:tgtEl>
                                          <p:spTgt spid="5"/>
                                        </p:tgtEl>
                                        <p:attrNameLst>
                                          <p:attrName>style.visibility</p:attrName>
                                        </p:attrNameLst>
                                      </p:cBhvr>
                                      <p:to>
                                        <p:strVal val="visible"/>
                                      </p:to>
                                    </p:set>
                                    <p:animEffect transition="in" filter="circle(out)">
                                      <p:cBhvr>
                                        <p:cTn id="15" dur="500"/>
                                        <p:tgtEl>
                                          <p:spTgt spid="5"/>
                                        </p:tgtEl>
                                      </p:cBhvr>
                                    </p:animEffect>
                                  </p:childTnLst>
                                </p:cTn>
                              </p:par>
                              <p:par>
                                <p:cTn id="16" presetID="53" presetClass="entr" presetSubtype="0" fill="hold" nodeType="withEffect">
                                  <p:stCondLst>
                                    <p:cond delay="800"/>
                                  </p:stCondLst>
                                  <p:childTnLst>
                                    <p:set>
                                      <p:cBhvr>
                                        <p:cTn id="17" dur="1" fill="hold">
                                          <p:stCondLst>
                                            <p:cond delay="0"/>
                                          </p:stCondLst>
                                        </p:cTn>
                                        <p:tgtEl>
                                          <p:spTgt spid="5"/>
                                        </p:tgtEl>
                                        <p:attrNameLst>
                                          <p:attrName>style.visibility</p:attrName>
                                        </p:attrNameLst>
                                      </p:cBhvr>
                                      <p:to>
                                        <p:strVal val="visible"/>
                                      </p:to>
                                    </p:set>
                                    <p:anim calcmode="lin" valueType="num">
                                      <p:cBhvr>
                                        <p:cTn id="18" dur="200" fill="hold"/>
                                        <p:tgtEl>
                                          <p:spTgt spid="5"/>
                                        </p:tgtEl>
                                        <p:attrNameLst>
                                          <p:attrName>ppt_w</p:attrName>
                                        </p:attrNameLst>
                                      </p:cBhvr>
                                      <p:tavLst>
                                        <p:tav tm="0">
                                          <p:val>
                                            <p:fltVal val="0"/>
                                          </p:val>
                                        </p:tav>
                                        <p:tav tm="100000">
                                          <p:val>
                                            <p:strVal val="#ppt_w"/>
                                          </p:val>
                                        </p:tav>
                                      </p:tavLst>
                                    </p:anim>
                                    <p:anim calcmode="lin" valueType="num">
                                      <p:cBhvr>
                                        <p:cTn id="19" dur="200" fill="hold"/>
                                        <p:tgtEl>
                                          <p:spTgt spid="5"/>
                                        </p:tgtEl>
                                        <p:attrNameLst>
                                          <p:attrName>ppt_h</p:attrName>
                                        </p:attrNameLst>
                                      </p:cBhvr>
                                      <p:tavLst>
                                        <p:tav tm="0">
                                          <p:val>
                                            <p:fltVal val="0"/>
                                          </p:val>
                                        </p:tav>
                                        <p:tav tm="100000">
                                          <p:val>
                                            <p:strVal val="#ppt_h"/>
                                          </p:val>
                                        </p:tav>
                                      </p:tavLst>
                                    </p:anim>
                                    <p:animEffect transition="in" filter="fade">
                                      <p:cBhvr>
                                        <p:cTn id="20" dur="200"/>
                                        <p:tgtEl>
                                          <p:spTgt spid="5"/>
                                        </p:tgtEl>
                                      </p:cBhvr>
                                    </p:animEffect>
                                  </p:childTnLst>
                                </p:cTn>
                              </p:par>
                              <p:par>
                                <p:cTn id="21" presetID="6" presetClass="entr" presetSubtype="32" fill="hold" nodeType="withEffect">
                                  <p:stCondLst>
                                    <p:cond delay="1100"/>
                                  </p:stCondLst>
                                  <p:childTnLst>
                                    <p:set>
                                      <p:cBhvr>
                                        <p:cTn id="22" dur="1" fill="hold">
                                          <p:stCondLst>
                                            <p:cond delay="0"/>
                                          </p:stCondLst>
                                        </p:cTn>
                                        <p:tgtEl>
                                          <p:spTgt spid="6"/>
                                        </p:tgtEl>
                                        <p:attrNameLst>
                                          <p:attrName>style.visibility</p:attrName>
                                        </p:attrNameLst>
                                      </p:cBhvr>
                                      <p:to>
                                        <p:strVal val="visible"/>
                                      </p:to>
                                    </p:set>
                                    <p:animEffect transition="in" filter="circle(out)">
                                      <p:cBhvr>
                                        <p:cTn id="23" dur="500"/>
                                        <p:tgtEl>
                                          <p:spTgt spid="6"/>
                                        </p:tgtEl>
                                      </p:cBhvr>
                                    </p:animEffect>
                                  </p:childTnLst>
                                </p:cTn>
                              </p:par>
                              <p:par>
                                <p:cTn id="24" presetID="53" presetClass="entr" presetSubtype="0" fill="hold" nodeType="withEffect">
                                  <p:stCondLst>
                                    <p:cond delay="1100"/>
                                  </p:stCondLst>
                                  <p:childTnLst>
                                    <p:set>
                                      <p:cBhvr>
                                        <p:cTn id="25" dur="1" fill="hold">
                                          <p:stCondLst>
                                            <p:cond delay="0"/>
                                          </p:stCondLst>
                                        </p:cTn>
                                        <p:tgtEl>
                                          <p:spTgt spid="6"/>
                                        </p:tgtEl>
                                        <p:attrNameLst>
                                          <p:attrName>style.visibility</p:attrName>
                                        </p:attrNameLst>
                                      </p:cBhvr>
                                      <p:to>
                                        <p:strVal val="visible"/>
                                      </p:to>
                                    </p:set>
                                    <p:anim calcmode="lin" valueType="num">
                                      <p:cBhvr>
                                        <p:cTn id="26" dur="200" fill="hold"/>
                                        <p:tgtEl>
                                          <p:spTgt spid="6"/>
                                        </p:tgtEl>
                                        <p:attrNameLst>
                                          <p:attrName>ppt_w</p:attrName>
                                        </p:attrNameLst>
                                      </p:cBhvr>
                                      <p:tavLst>
                                        <p:tav tm="0">
                                          <p:val>
                                            <p:fltVal val="0"/>
                                          </p:val>
                                        </p:tav>
                                        <p:tav tm="100000">
                                          <p:val>
                                            <p:strVal val="#ppt_w"/>
                                          </p:val>
                                        </p:tav>
                                      </p:tavLst>
                                    </p:anim>
                                    <p:anim calcmode="lin" valueType="num">
                                      <p:cBhvr>
                                        <p:cTn id="27" dur="200" fill="hold"/>
                                        <p:tgtEl>
                                          <p:spTgt spid="6"/>
                                        </p:tgtEl>
                                        <p:attrNameLst>
                                          <p:attrName>ppt_h</p:attrName>
                                        </p:attrNameLst>
                                      </p:cBhvr>
                                      <p:tavLst>
                                        <p:tav tm="0">
                                          <p:val>
                                            <p:fltVal val="0"/>
                                          </p:val>
                                        </p:tav>
                                        <p:tav tm="100000">
                                          <p:val>
                                            <p:strVal val="#ppt_h"/>
                                          </p:val>
                                        </p:tav>
                                      </p:tavLst>
                                    </p:anim>
                                    <p:animEffect transition="in" filter="fade">
                                      <p:cBhvr>
                                        <p:cTn id="28" dur="200"/>
                                        <p:tgtEl>
                                          <p:spTgt spid="6"/>
                                        </p:tgtEl>
                                      </p:cBhvr>
                                    </p:animEffect>
                                  </p:childTnLst>
                                </p:cTn>
                              </p:par>
                              <p:par>
                                <p:cTn id="29" presetID="6" presetClass="entr" presetSubtype="32" fill="hold" nodeType="withEffect">
                                  <p:stCondLst>
                                    <p:cond delay="1400"/>
                                  </p:stCondLst>
                                  <p:childTnLst>
                                    <p:set>
                                      <p:cBhvr>
                                        <p:cTn id="30" dur="1" fill="hold">
                                          <p:stCondLst>
                                            <p:cond delay="0"/>
                                          </p:stCondLst>
                                        </p:cTn>
                                        <p:tgtEl>
                                          <p:spTgt spid="4"/>
                                        </p:tgtEl>
                                        <p:attrNameLst>
                                          <p:attrName>style.visibility</p:attrName>
                                        </p:attrNameLst>
                                      </p:cBhvr>
                                      <p:to>
                                        <p:strVal val="visible"/>
                                      </p:to>
                                    </p:set>
                                    <p:animEffect transition="in" filter="circle(out)">
                                      <p:cBhvr>
                                        <p:cTn id="31" dur="500"/>
                                        <p:tgtEl>
                                          <p:spTgt spid="4"/>
                                        </p:tgtEl>
                                      </p:cBhvr>
                                    </p:animEffect>
                                  </p:childTnLst>
                                </p:cTn>
                              </p:par>
                              <p:par>
                                <p:cTn id="32" presetID="53" presetClass="entr" presetSubtype="0" fill="hold" nodeType="withEffect">
                                  <p:stCondLst>
                                    <p:cond delay="1400"/>
                                  </p:stCondLst>
                                  <p:childTnLst>
                                    <p:set>
                                      <p:cBhvr>
                                        <p:cTn id="33" dur="1" fill="hold">
                                          <p:stCondLst>
                                            <p:cond delay="0"/>
                                          </p:stCondLst>
                                        </p:cTn>
                                        <p:tgtEl>
                                          <p:spTgt spid="4"/>
                                        </p:tgtEl>
                                        <p:attrNameLst>
                                          <p:attrName>style.visibility</p:attrName>
                                        </p:attrNameLst>
                                      </p:cBhvr>
                                      <p:to>
                                        <p:strVal val="visible"/>
                                      </p:to>
                                    </p:set>
                                    <p:anim calcmode="lin" valueType="num">
                                      <p:cBhvr>
                                        <p:cTn id="34" dur="200" fill="hold"/>
                                        <p:tgtEl>
                                          <p:spTgt spid="4"/>
                                        </p:tgtEl>
                                        <p:attrNameLst>
                                          <p:attrName>ppt_w</p:attrName>
                                        </p:attrNameLst>
                                      </p:cBhvr>
                                      <p:tavLst>
                                        <p:tav tm="0">
                                          <p:val>
                                            <p:fltVal val="0"/>
                                          </p:val>
                                        </p:tav>
                                        <p:tav tm="100000">
                                          <p:val>
                                            <p:strVal val="#ppt_w"/>
                                          </p:val>
                                        </p:tav>
                                      </p:tavLst>
                                    </p:anim>
                                    <p:anim calcmode="lin" valueType="num">
                                      <p:cBhvr>
                                        <p:cTn id="35" dur="200" fill="hold"/>
                                        <p:tgtEl>
                                          <p:spTgt spid="4"/>
                                        </p:tgtEl>
                                        <p:attrNameLst>
                                          <p:attrName>ppt_h</p:attrName>
                                        </p:attrNameLst>
                                      </p:cBhvr>
                                      <p:tavLst>
                                        <p:tav tm="0">
                                          <p:val>
                                            <p:fltVal val="0"/>
                                          </p:val>
                                        </p:tav>
                                        <p:tav tm="100000">
                                          <p:val>
                                            <p:strVal val="#ppt_h"/>
                                          </p:val>
                                        </p:tav>
                                      </p:tavLst>
                                    </p:anim>
                                    <p:animEffect transition="in" filter="fade">
                                      <p:cBhvr>
                                        <p:cTn id="36" dur="200"/>
                                        <p:tgtEl>
                                          <p:spTgt spid="4"/>
                                        </p:tgtEl>
                                      </p:cBhvr>
                                    </p:animEffect>
                                  </p:childTnLst>
                                </p:cTn>
                              </p:par>
                              <p:par>
                                <p:cTn id="37" presetID="6" presetClass="entr" presetSubtype="32" fill="hold" nodeType="withEffect">
                                  <p:stCondLst>
                                    <p:cond delay="1600"/>
                                  </p:stCondLst>
                                  <p:childTnLst>
                                    <p:set>
                                      <p:cBhvr>
                                        <p:cTn id="38" dur="1" fill="hold">
                                          <p:stCondLst>
                                            <p:cond delay="0"/>
                                          </p:stCondLst>
                                        </p:cTn>
                                        <p:tgtEl>
                                          <p:spTgt spid="3"/>
                                        </p:tgtEl>
                                        <p:attrNameLst>
                                          <p:attrName>style.visibility</p:attrName>
                                        </p:attrNameLst>
                                      </p:cBhvr>
                                      <p:to>
                                        <p:strVal val="visible"/>
                                      </p:to>
                                    </p:set>
                                    <p:animEffect transition="in" filter="circle(out)">
                                      <p:cBhvr>
                                        <p:cTn id="39" dur="500"/>
                                        <p:tgtEl>
                                          <p:spTgt spid="3"/>
                                        </p:tgtEl>
                                      </p:cBhvr>
                                    </p:animEffect>
                                  </p:childTnLst>
                                </p:cTn>
                              </p:par>
                              <p:par>
                                <p:cTn id="40" presetID="53" presetClass="entr" presetSubtype="0" fill="hold" nodeType="withEffect">
                                  <p:stCondLst>
                                    <p:cond delay="1600"/>
                                  </p:stCondLst>
                                  <p:childTnLst>
                                    <p:set>
                                      <p:cBhvr>
                                        <p:cTn id="41" dur="1" fill="hold">
                                          <p:stCondLst>
                                            <p:cond delay="0"/>
                                          </p:stCondLst>
                                        </p:cTn>
                                        <p:tgtEl>
                                          <p:spTgt spid="3"/>
                                        </p:tgtEl>
                                        <p:attrNameLst>
                                          <p:attrName>style.visibility</p:attrName>
                                        </p:attrNameLst>
                                      </p:cBhvr>
                                      <p:to>
                                        <p:strVal val="visible"/>
                                      </p:to>
                                    </p:set>
                                    <p:anim calcmode="lin" valueType="num">
                                      <p:cBhvr>
                                        <p:cTn id="42" dur="200" fill="hold"/>
                                        <p:tgtEl>
                                          <p:spTgt spid="3"/>
                                        </p:tgtEl>
                                        <p:attrNameLst>
                                          <p:attrName>ppt_w</p:attrName>
                                        </p:attrNameLst>
                                      </p:cBhvr>
                                      <p:tavLst>
                                        <p:tav tm="0">
                                          <p:val>
                                            <p:fltVal val="0"/>
                                          </p:val>
                                        </p:tav>
                                        <p:tav tm="100000">
                                          <p:val>
                                            <p:strVal val="#ppt_w"/>
                                          </p:val>
                                        </p:tav>
                                      </p:tavLst>
                                    </p:anim>
                                    <p:anim calcmode="lin" valueType="num">
                                      <p:cBhvr>
                                        <p:cTn id="43" dur="200" fill="hold"/>
                                        <p:tgtEl>
                                          <p:spTgt spid="3"/>
                                        </p:tgtEl>
                                        <p:attrNameLst>
                                          <p:attrName>ppt_h</p:attrName>
                                        </p:attrNameLst>
                                      </p:cBhvr>
                                      <p:tavLst>
                                        <p:tav tm="0">
                                          <p:val>
                                            <p:fltVal val="0"/>
                                          </p:val>
                                        </p:tav>
                                        <p:tav tm="100000">
                                          <p:val>
                                            <p:strVal val="#ppt_h"/>
                                          </p:val>
                                        </p:tav>
                                      </p:tavLst>
                                    </p:anim>
                                    <p:animEffect transition="in" filter="fade">
                                      <p:cBhvr>
                                        <p:cTn id="44"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bwMode="auto">
          <a:xfrm>
            <a:off x="0" y="0"/>
            <a:ext cx="9144000" cy="701675"/>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ctr" eaLnBrk="1" hangingPunct="1"/>
            <a:r>
              <a:rPr lang="en-US" dirty="0"/>
              <a:t>Distributed Technology Choices</a:t>
            </a:r>
          </a:p>
        </p:txBody>
      </p:sp>
      <p:grpSp>
        <p:nvGrpSpPr>
          <p:cNvPr id="2" name="Group 39"/>
          <p:cNvGrpSpPr>
            <a:grpSpLocks/>
          </p:cNvGrpSpPr>
          <p:nvPr/>
        </p:nvGrpSpPr>
        <p:grpSpPr bwMode="auto">
          <a:xfrm>
            <a:off x="1447800" y="1752600"/>
            <a:ext cx="6705600" cy="4876800"/>
            <a:chOff x="762000" y="838200"/>
            <a:chExt cx="7467600" cy="6019800"/>
          </a:xfrm>
        </p:grpSpPr>
        <p:sp>
          <p:nvSpPr>
            <p:cNvPr id="43012" name="Line 6"/>
            <p:cNvSpPr>
              <a:spLocks noChangeShapeType="1"/>
            </p:cNvSpPr>
            <p:nvPr/>
          </p:nvSpPr>
          <p:spPr bwMode="auto">
            <a:xfrm>
              <a:off x="4251325" y="6451600"/>
              <a:ext cx="0" cy="242888"/>
            </a:xfrm>
            <a:prstGeom prst="line">
              <a:avLst/>
            </a:prstGeom>
            <a:noFill/>
            <a:ln w="76200">
              <a:solidFill>
                <a:schemeClr val="tx1"/>
              </a:solidFill>
              <a:round/>
              <a:headEnd/>
              <a:tailEnd/>
            </a:ln>
          </p:spPr>
          <p:txBody>
            <a:bodyPr wrap="none" anchor="ctr"/>
            <a:lstStyle/>
            <a:p>
              <a:pPr algn="ctr"/>
              <a:endParaRPr lang="en-US"/>
            </a:p>
          </p:txBody>
        </p:sp>
        <p:sp>
          <p:nvSpPr>
            <p:cNvPr id="43013" name="Line 7"/>
            <p:cNvSpPr>
              <a:spLocks noChangeShapeType="1"/>
            </p:cNvSpPr>
            <p:nvPr/>
          </p:nvSpPr>
          <p:spPr bwMode="auto">
            <a:xfrm>
              <a:off x="4141788" y="1108075"/>
              <a:ext cx="0" cy="241300"/>
            </a:xfrm>
            <a:prstGeom prst="line">
              <a:avLst/>
            </a:prstGeom>
            <a:noFill/>
            <a:ln w="76200">
              <a:solidFill>
                <a:schemeClr val="tx1"/>
              </a:solidFill>
              <a:round/>
              <a:headEnd/>
              <a:tailEnd/>
            </a:ln>
          </p:spPr>
          <p:txBody>
            <a:bodyPr wrap="none" anchor="ctr"/>
            <a:lstStyle/>
            <a:p>
              <a:pPr algn="ctr"/>
              <a:endParaRPr lang="en-US"/>
            </a:p>
          </p:txBody>
        </p:sp>
        <p:sp>
          <p:nvSpPr>
            <p:cNvPr id="43014" name="Line 8"/>
            <p:cNvSpPr>
              <a:spLocks noChangeShapeType="1"/>
            </p:cNvSpPr>
            <p:nvPr/>
          </p:nvSpPr>
          <p:spPr bwMode="auto">
            <a:xfrm>
              <a:off x="7386638" y="4065588"/>
              <a:ext cx="0" cy="2359025"/>
            </a:xfrm>
            <a:prstGeom prst="line">
              <a:avLst/>
            </a:prstGeom>
            <a:noFill/>
            <a:ln w="76200">
              <a:solidFill>
                <a:schemeClr val="tx1"/>
              </a:solidFill>
              <a:round/>
              <a:headEnd/>
              <a:tailEnd/>
            </a:ln>
          </p:spPr>
          <p:txBody>
            <a:bodyPr wrap="none" anchor="ctr"/>
            <a:lstStyle/>
            <a:p>
              <a:pPr algn="ctr"/>
              <a:endParaRPr lang="en-US"/>
            </a:p>
          </p:txBody>
        </p:sp>
        <p:sp>
          <p:nvSpPr>
            <p:cNvPr id="43015" name="Line 9"/>
            <p:cNvSpPr>
              <a:spLocks noChangeShapeType="1"/>
            </p:cNvSpPr>
            <p:nvPr/>
          </p:nvSpPr>
          <p:spPr bwMode="auto">
            <a:xfrm flipH="1">
              <a:off x="5019675" y="4802188"/>
              <a:ext cx="590550" cy="0"/>
            </a:xfrm>
            <a:prstGeom prst="line">
              <a:avLst/>
            </a:prstGeom>
            <a:noFill/>
            <a:ln w="76200">
              <a:solidFill>
                <a:schemeClr val="tx1"/>
              </a:solidFill>
              <a:round/>
              <a:headEnd/>
              <a:tailEnd/>
            </a:ln>
          </p:spPr>
          <p:txBody>
            <a:bodyPr wrap="none" anchor="ctr"/>
            <a:lstStyle/>
            <a:p>
              <a:pPr algn="ctr"/>
              <a:endParaRPr lang="en-US"/>
            </a:p>
          </p:txBody>
        </p:sp>
        <p:sp>
          <p:nvSpPr>
            <p:cNvPr id="43016" name="Line 10"/>
            <p:cNvSpPr>
              <a:spLocks noChangeShapeType="1"/>
            </p:cNvSpPr>
            <p:nvPr/>
          </p:nvSpPr>
          <p:spPr bwMode="auto">
            <a:xfrm flipH="1">
              <a:off x="2782888" y="4784725"/>
              <a:ext cx="590550" cy="0"/>
            </a:xfrm>
            <a:prstGeom prst="line">
              <a:avLst/>
            </a:prstGeom>
            <a:noFill/>
            <a:ln w="76200">
              <a:solidFill>
                <a:schemeClr val="tx1"/>
              </a:solidFill>
              <a:round/>
              <a:headEnd/>
              <a:tailEnd/>
            </a:ln>
          </p:spPr>
          <p:txBody>
            <a:bodyPr wrap="none" anchor="ctr"/>
            <a:lstStyle/>
            <a:p>
              <a:pPr algn="ctr"/>
              <a:endParaRPr lang="en-US"/>
            </a:p>
          </p:txBody>
        </p:sp>
        <p:sp>
          <p:nvSpPr>
            <p:cNvPr id="43017" name="Line 11"/>
            <p:cNvSpPr>
              <a:spLocks noChangeShapeType="1"/>
            </p:cNvSpPr>
            <p:nvPr/>
          </p:nvSpPr>
          <p:spPr bwMode="auto">
            <a:xfrm>
              <a:off x="5805488" y="1771650"/>
              <a:ext cx="0" cy="72548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27660" name="AutoShape 12"/>
            <p:cNvSpPr>
              <a:spLocks noChangeArrowheads="1"/>
            </p:cNvSpPr>
            <p:nvPr/>
          </p:nvSpPr>
          <p:spPr bwMode="auto">
            <a:xfrm>
              <a:off x="2989263" y="1295400"/>
              <a:ext cx="2292350" cy="968375"/>
            </a:xfrm>
            <a:prstGeom prst="flowChartDecision">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Is it</a:t>
              </a:r>
            </a:p>
            <a:p>
              <a:pPr algn="ctr" eaLnBrk="0" hangingPunct="0">
                <a:defRPr/>
              </a:pPr>
              <a:r>
                <a:rPr lang="en-US" sz="1400" dirty="0">
                  <a:latin typeface="Arial" charset="0"/>
                  <a:cs typeface="Arial" charset="0"/>
                </a:rPr>
                <a:t>.NET to .NET? </a:t>
              </a:r>
            </a:p>
          </p:txBody>
        </p:sp>
        <p:sp>
          <p:nvSpPr>
            <p:cNvPr id="27661" name="AutoShape 13"/>
            <p:cNvSpPr>
              <a:spLocks noChangeArrowheads="1"/>
            </p:cNvSpPr>
            <p:nvPr/>
          </p:nvSpPr>
          <p:spPr bwMode="auto">
            <a:xfrm>
              <a:off x="4662488" y="2459038"/>
              <a:ext cx="2293937" cy="968375"/>
            </a:xfrm>
            <a:prstGeom prst="flowChartDecision">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Need</a:t>
              </a:r>
            </a:p>
            <a:p>
              <a:pPr algn="ctr" eaLnBrk="0" hangingPunct="0">
                <a:defRPr/>
              </a:pPr>
              <a:r>
                <a:rPr lang="en-US" sz="1400" dirty="0">
                  <a:latin typeface="Arial" charset="0"/>
                  <a:cs typeface="Arial" charset="0"/>
                </a:rPr>
                <a:t>Extensibility?</a:t>
              </a:r>
            </a:p>
          </p:txBody>
        </p:sp>
        <p:sp>
          <p:nvSpPr>
            <p:cNvPr id="27662" name="AutoShape 14"/>
            <p:cNvSpPr>
              <a:spLocks noChangeArrowheads="1"/>
            </p:cNvSpPr>
            <p:nvPr/>
          </p:nvSpPr>
          <p:spPr bwMode="auto">
            <a:xfrm>
              <a:off x="6461125" y="3548063"/>
              <a:ext cx="1768475" cy="544512"/>
            </a:xfrm>
            <a:prstGeom prst="flowChartTerminator">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Select</a:t>
              </a:r>
            </a:p>
            <a:p>
              <a:pPr algn="ctr" eaLnBrk="0" hangingPunct="0">
                <a:defRPr/>
              </a:pPr>
              <a:r>
                <a:rPr lang="en-US" sz="1400" dirty="0">
                  <a:latin typeface="Arial" charset="0"/>
                  <a:cs typeface="Arial" charset="0"/>
                </a:rPr>
                <a:t>Ent. Services</a:t>
              </a:r>
            </a:p>
          </p:txBody>
        </p:sp>
        <p:sp>
          <p:nvSpPr>
            <p:cNvPr id="27663" name="AutoShape 15"/>
            <p:cNvSpPr>
              <a:spLocks noChangeArrowheads="1"/>
            </p:cNvSpPr>
            <p:nvPr/>
          </p:nvSpPr>
          <p:spPr bwMode="auto">
            <a:xfrm>
              <a:off x="3276600" y="3494088"/>
              <a:ext cx="1766888" cy="544512"/>
            </a:xfrm>
            <a:prstGeom prst="flowChartTerminator">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Select</a:t>
              </a:r>
            </a:p>
            <a:p>
              <a:pPr algn="ctr" eaLnBrk="0" hangingPunct="0">
                <a:defRPr/>
              </a:pPr>
              <a:r>
                <a:rPr lang="en-US" sz="1400" dirty="0">
                  <a:latin typeface="Arial" charset="0"/>
                  <a:cs typeface="Arial" charset="0"/>
                </a:rPr>
                <a:t>Remoting</a:t>
              </a:r>
            </a:p>
          </p:txBody>
        </p:sp>
        <p:sp>
          <p:nvSpPr>
            <p:cNvPr id="27664" name="AutoShape 16"/>
            <p:cNvSpPr>
              <a:spLocks noChangeArrowheads="1"/>
            </p:cNvSpPr>
            <p:nvPr/>
          </p:nvSpPr>
          <p:spPr bwMode="auto">
            <a:xfrm>
              <a:off x="2997200" y="4305300"/>
              <a:ext cx="2292350" cy="968375"/>
            </a:xfrm>
            <a:prstGeom prst="flowChartDecision">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Is there a</a:t>
              </a:r>
            </a:p>
            <a:p>
              <a:pPr algn="ctr" eaLnBrk="0" hangingPunct="0">
                <a:defRPr/>
              </a:pPr>
              <a:r>
                <a:rPr lang="en-US" sz="1400" dirty="0">
                  <a:latin typeface="Arial" charset="0"/>
                  <a:cs typeface="Arial" charset="0"/>
                </a:rPr>
                <a:t>Firewall?</a:t>
              </a:r>
            </a:p>
          </p:txBody>
        </p:sp>
        <p:sp>
          <p:nvSpPr>
            <p:cNvPr id="27665" name="AutoShape 17"/>
            <p:cNvSpPr>
              <a:spLocks noChangeArrowheads="1"/>
            </p:cNvSpPr>
            <p:nvPr/>
          </p:nvSpPr>
          <p:spPr bwMode="auto">
            <a:xfrm>
              <a:off x="4722813" y="5422900"/>
              <a:ext cx="1768475" cy="544513"/>
            </a:xfrm>
            <a:prstGeom prst="flowChartTerminator">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Select HTTP</a:t>
              </a:r>
            </a:p>
          </p:txBody>
        </p:sp>
        <p:sp>
          <p:nvSpPr>
            <p:cNvPr id="27666" name="AutoShape 18"/>
            <p:cNvSpPr>
              <a:spLocks noChangeArrowheads="1"/>
            </p:cNvSpPr>
            <p:nvPr/>
          </p:nvSpPr>
          <p:spPr bwMode="auto">
            <a:xfrm>
              <a:off x="1909763" y="5399088"/>
              <a:ext cx="1768475" cy="544512"/>
            </a:xfrm>
            <a:prstGeom prst="flowChartTerminator">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Select TCP</a:t>
              </a:r>
            </a:p>
          </p:txBody>
        </p:sp>
        <p:sp>
          <p:nvSpPr>
            <p:cNvPr id="27667" name="AutoShape 19"/>
            <p:cNvSpPr>
              <a:spLocks noChangeArrowheads="1"/>
            </p:cNvSpPr>
            <p:nvPr/>
          </p:nvSpPr>
          <p:spPr bwMode="auto">
            <a:xfrm>
              <a:off x="762000" y="3548063"/>
              <a:ext cx="1768475" cy="544512"/>
            </a:xfrm>
            <a:prstGeom prst="flowChartTerminator">
              <a:avLst/>
            </a:prstGeom>
            <a:solidFill>
              <a:schemeClr val="accent2">
                <a:lumMod val="40000"/>
                <a:lumOff val="60000"/>
              </a:schemeClr>
            </a:solidFill>
            <a:ln w="12700" algn="ctr">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0" hangingPunct="0">
                <a:defRPr/>
              </a:pPr>
              <a:r>
                <a:rPr lang="en-US" sz="1400" dirty="0">
                  <a:latin typeface="Arial" charset="0"/>
                  <a:cs typeface="Arial" charset="0"/>
                </a:rPr>
                <a:t>Select</a:t>
              </a:r>
            </a:p>
            <a:p>
              <a:pPr algn="ctr" eaLnBrk="0" hangingPunct="0">
                <a:defRPr/>
              </a:pPr>
              <a:r>
                <a:rPr lang="en-US" sz="1400" dirty="0">
                  <a:latin typeface="Arial" charset="0"/>
                  <a:cs typeface="Arial" charset="0"/>
                </a:rPr>
                <a:t>Web Services</a:t>
              </a:r>
            </a:p>
          </p:txBody>
        </p:sp>
        <p:sp>
          <p:nvSpPr>
            <p:cNvPr id="43042" name="Line 20"/>
            <p:cNvSpPr>
              <a:spLocks noChangeShapeType="1"/>
            </p:cNvSpPr>
            <p:nvPr/>
          </p:nvSpPr>
          <p:spPr bwMode="auto">
            <a:xfrm flipH="1">
              <a:off x="1679575" y="6443663"/>
              <a:ext cx="5708650" cy="0"/>
            </a:xfrm>
            <a:prstGeom prst="line">
              <a:avLst/>
            </a:prstGeom>
            <a:noFill/>
            <a:ln w="76200">
              <a:solidFill>
                <a:schemeClr val="tx1"/>
              </a:solidFill>
              <a:round/>
              <a:headEnd/>
              <a:tailEnd/>
            </a:ln>
          </p:spPr>
          <p:txBody>
            <a:bodyPr wrap="none" anchor="ctr"/>
            <a:lstStyle/>
            <a:p>
              <a:pPr algn="ctr"/>
              <a:endParaRPr lang="en-US"/>
            </a:p>
          </p:txBody>
        </p:sp>
        <p:sp>
          <p:nvSpPr>
            <p:cNvPr id="43043" name="Line 21"/>
            <p:cNvSpPr>
              <a:spLocks noChangeShapeType="1"/>
            </p:cNvSpPr>
            <p:nvPr/>
          </p:nvSpPr>
          <p:spPr bwMode="auto">
            <a:xfrm>
              <a:off x="1679575" y="1793875"/>
              <a:ext cx="0" cy="175418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44" name="Line 22"/>
            <p:cNvSpPr>
              <a:spLocks noChangeShapeType="1"/>
            </p:cNvSpPr>
            <p:nvPr/>
          </p:nvSpPr>
          <p:spPr bwMode="auto">
            <a:xfrm>
              <a:off x="1689100" y="4092575"/>
              <a:ext cx="0" cy="2359025"/>
            </a:xfrm>
            <a:prstGeom prst="line">
              <a:avLst/>
            </a:prstGeom>
            <a:noFill/>
            <a:ln w="76200">
              <a:solidFill>
                <a:schemeClr val="tx1"/>
              </a:solidFill>
              <a:round/>
              <a:headEnd/>
              <a:tailEnd/>
            </a:ln>
          </p:spPr>
          <p:txBody>
            <a:bodyPr wrap="none" anchor="ctr"/>
            <a:lstStyle/>
            <a:p>
              <a:pPr algn="ctr"/>
              <a:endParaRPr lang="en-US"/>
            </a:p>
          </p:txBody>
        </p:sp>
        <p:sp>
          <p:nvSpPr>
            <p:cNvPr id="43045" name="Line 23"/>
            <p:cNvSpPr>
              <a:spLocks noChangeShapeType="1"/>
            </p:cNvSpPr>
            <p:nvPr/>
          </p:nvSpPr>
          <p:spPr bwMode="auto">
            <a:xfrm flipH="1">
              <a:off x="5243513" y="1793875"/>
              <a:ext cx="590550" cy="0"/>
            </a:xfrm>
            <a:prstGeom prst="line">
              <a:avLst/>
            </a:prstGeom>
            <a:noFill/>
            <a:ln w="76200">
              <a:solidFill>
                <a:schemeClr val="tx1"/>
              </a:solidFill>
              <a:round/>
              <a:headEnd/>
              <a:tailEnd/>
            </a:ln>
          </p:spPr>
          <p:txBody>
            <a:bodyPr wrap="none" anchor="ctr"/>
            <a:lstStyle/>
            <a:p>
              <a:pPr algn="ctr"/>
              <a:endParaRPr lang="en-US"/>
            </a:p>
          </p:txBody>
        </p:sp>
        <p:sp>
          <p:nvSpPr>
            <p:cNvPr id="43046" name="Line 24"/>
            <p:cNvSpPr>
              <a:spLocks noChangeShapeType="1"/>
            </p:cNvSpPr>
            <p:nvPr/>
          </p:nvSpPr>
          <p:spPr bwMode="auto">
            <a:xfrm>
              <a:off x="7377113" y="2943225"/>
              <a:ext cx="0" cy="60483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47" name="Line 25"/>
            <p:cNvSpPr>
              <a:spLocks noChangeShapeType="1"/>
            </p:cNvSpPr>
            <p:nvPr/>
          </p:nvSpPr>
          <p:spPr bwMode="auto">
            <a:xfrm flipH="1">
              <a:off x="6929438" y="2943225"/>
              <a:ext cx="458788" cy="0"/>
            </a:xfrm>
            <a:prstGeom prst="line">
              <a:avLst/>
            </a:prstGeom>
            <a:noFill/>
            <a:ln w="76200">
              <a:solidFill>
                <a:schemeClr val="tx1"/>
              </a:solidFill>
              <a:round/>
              <a:headEnd/>
              <a:tailEnd/>
            </a:ln>
          </p:spPr>
          <p:txBody>
            <a:bodyPr wrap="none" anchor="ctr"/>
            <a:lstStyle/>
            <a:p>
              <a:pPr algn="ctr"/>
              <a:endParaRPr lang="en-US"/>
            </a:p>
          </p:txBody>
        </p:sp>
        <p:sp>
          <p:nvSpPr>
            <p:cNvPr id="43048" name="Line 26"/>
            <p:cNvSpPr>
              <a:spLocks noChangeShapeType="1"/>
            </p:cNvSpPr>
            <p:nvPr/>
          </p:nvSpPr>
          <p:spPr bwMode="auto">
            <a:xfrm flipH="1">
              <a:off x="4159250" y="2943225"/>
              <a:ext cx="588963" cy="0"/>
            </a:xfrm>
            <a:prstGeom prst="line">
              <a:avLst/>
            </a:prstGeom>
            <a:noFill/>
            <a:ln w="76200">
              <a:solidFill>
                <a:schemeClr val="tx1"/>
              </a:solidFill>
              <a:round/>
              <a:headEnd/>
              <a:tailEnd/>
            </a:ln>
          </p:spPr>
          <p:txBody>
            <a:bodyPr wrap="none" anchor="ctr"/>
            <a:lstStyle/>
            <a:p>
              <a:pPr algn="ctr"/>
              <a:endParaRPr lang="en-US"/>
            </a:p>
          </p:txBody>
        </p:sp>
        <p:sp>
          <p:nvSpPr>
            <p:cNvPr id="43049" name="Line 27"/>
            <p:cNvSpPr>
              <a:spLocks noChangeShapeType="1"/>
            </p:cNvSpPr>
            <p:nvPr/>
          </p:nvSpPr>
          <p:spPr bwMode="auto">
            <a:xfrm>
              <a:off x="4168775" y="2935288"/>
              <a:ext cx="0" cy="60483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50" name="Line 28"/>
            <p:cNvSpPr>
              <a:spLocks noChangeShapeType="1"/>
            </p:cNvSpPr>
            <p:nvPr/>
          </p:nvSpPr>
          <p:spPr bwMode="auto">
            <a:xfrm>
              <a:off x="4168775" y="4092575"/>
              <a:ext cx="0" cy="24288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51" name="Line 29"/>
            <p:cNvSpPr>
              <a:spLocks noChangeShapeType="1"/>
            </p:cNvSpPr>
            <p:nvPr/>
          </p:nvSpPr>
          <p:spPr bwMode="auto">
            <a:xfrm>
              <a:off x="2792413" y="4775200"/>
              <a:ext cx="0" cy="604838"/>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52" name="Line 30"/>
            <p:cNvSpPr>
              <a:spLocks noChangeShapeType="1"/>
            </p:cNvSpPr>
            <p:nvPr/>
          </p:nvSpPr>
          <p:spPr bwMode="auto">
            <a:xfrm>
              <a:off x="5610225" y="4791075"/>
              <a:ext cx="0" cy="606425"/>
            </a:xfrm>
            <a:prstGeom prst="line">
              <a:avLst/>
            </a:prstGeom>
            <a:noFill/>
            <a:ln w="76200">
              <a:solidFill>
                <a:schemeClr val="tx1"/>
              </a:solidFill>
              <a:round/>
              <a:headEnd/>
              <a:tailEnd type="triangle" w="med" len="med"/>
            </a:ln>
          </p:spPr>
          <p:txBody>
            <a:bodyPr wrap="none" anchor="ctr"/>
            <a:lstStyle/>
            <a:p>
              <a:pPr algn="ctr"/>
              <a:endParaRPr lang="en-US"/>
            </a:p>
          </p:txBody>
        </p:sp>
        <p:sp>
          <p:nvSpPr>
            <p:cNvPr id="43053" name="Line 31"/>
            <p:cNvSpPr>
              <a:spLocks noChangeShapeType="1"/>
            </p:cNvSpPr>
            <p:nvPr/>
          </p:nvSpPr>
          <p:spPr bwMode="auto">
            <a:xfrm>
              <a:off x="2792413" y="5969000"/>
              <a:ext cx="0" cy="422275"/>
            </a:xfrm>
            <a:prstGeom prst="line">
              <a:avLst/>
            </a:prstGeom>
            <a:noFill/>
            <a:ln w="76200">
              <a:solidFill>
                <a:schemeClr val="tx1"/>
              </a:solidFill>
              <a:round/>
              <a:headEnd/>
              <a:tailEnd/>
            </a:ln>
          </p:spPr>
          <p:txBody>
            <a:bodyPr wrap="none" anchor="ctr"/>
            <a:lstStyle/>
            <a:p>
              <a:pPr algn="ctr"/>
              <a:endParaRPr lang="en-US"/>
            </a:p>
          </p:txBody>
        </p:sp>
        <p:sp>
          <p:nvSpPr>
            <p:cNvPr id="43054" name="Line 32"/>
            <p:cNvSpPr>
              <a:spLocks noChangeShapeType="1"/>
            </p:cNvSpPr>
            <p:nvPr/>
          </p:nvSpPr>
          <p:spPr bwMode="auto">
            <a:xfrm>
              <a:off x="5638800" y="5969000"/>
              <a:ext cx="0" cy="422275"/>
            </a:xfrm>
            <a:prstGeom prst="line">
              <a:avLst/>
            </a:prstGeom>
            <a:noFill/>
            <a:ln w="76200">
              <a:solidFill>
                <a:schemeClr val="tx1"/>
              </a:solidFill>
              <a:round/>
              <a:headEnd/>
              <a:tailEnd/>
            </a:ln>
          </p:spPr>
          <p:txBody>
            <a:bodyPr wrap="none" anchor="ctr"/>
            <a:lstStyle/>
            <a:p>
              <a:pPr algn="ctr"/>
              <a:endParaRPr lang="en-US"/>
            </a:p>
          </p:txBody>
        </p:sp>
        <p:sp>
          <p:nvSpPr>
            <p:cNvPr id="43055" name="Line 33"/>
            <p:cNvSpPr>
              <a:spLocks noChangeShapeType="1"/>
            </p:cNvSpPr>
            <p:nvPr/>
          </p:nvSpPr>
          <p:spPr bwMode="auto">
            <a:xfrm flipH="1">
              <a:off x="1679575" y="1793875"/>
              <a:ext cx="1309688" cy="0"/>
            </a:xfrm>
            <a:prstGeom prst="line">
              <a:avLst/>
            </a:prstGeom>
            <a:noFill/>
            <a:ln w="76200">
              <a:solidFill>
                <a:schemeClr val="tx1"/>
              </a:solidFill>
              <a:round/>
              <a:headEnd/>
              <a:tailEnd/>
            </a:ln>
          </p:spPr>
          <p:txBody>
            <a:bodyPr wrap="none" anchor="ctr"/>
            <a:lstStyle/>
            <a:p>
              <a:pPr algn="ctr"/>
              <a:endParaRPr lang="en-US"/>
            </a:p>
          </p:txBody>
        </p:sp>
        <p:sp>
          <p:nvSpPr>
            <p:cNvPr id="27682" name="AutoShape 34"/>
            <p:cNvSpPr>
              <a:spLocks noChangeArrowheads="1"/>
            </p:cNvSpPr>
            <p:nvPr/>
          </p:nvSpPr>
          <p:spPr bwMode="auto">
            <a:xfrm>
              <a:off x="4003675" y="838200"/>
              <a:ext cx="277813" cy="269875"/>
            </a:xfrm>
            <a:prstGeom prst="flowChartConnector">
              <a:avLst/>
            </a:prstGeom>
            <a:gradFill rotWithShape="0">
              <a:gsLst>
                <a:gs pos="0">
                  <a:schemeClr val="accent2">
                    <a:gamma/>
                    <a:shade val="56078"/>
                    <a:invGamma/>
                  </a:schemeClr>
                </a:gs>
                <a:gs pos="50000">
                  <a:schemeClr val="accent2"/>
                </a:gs>
                <a:gs pos="100000">
                  <a:schemeClr val="accent2">
                    <a:gamma/>
                    <a:shade val="56078"/>
                    <a:invGamma/>
                  </a:schemeClr>
                </a:gs>
              </a:gsLst>
              <a:lin ang="2700000" scaled="1"/>
            </a:gradFill>
            <a:ln w="12700" algn="ctr">
              <a:solidFill>
                <a:schemeClr val="accent2"/>
              </a:solidFill>
              <a:round/>
              <a:headEnd/>
              <a:tailEnd/>
            </a:ln>
            <a:effectLst/>
          </p:spPr>
          <p:txBody>
            <a:bodyPr wrap="none" anchor="ctr"/>
            <a:lstStyle/>
            <a:p>
              <a:pPr algn="ctr">
                <a:defRPr/>
              </a:pPr>
              <a:endParaRPr lang="en-US">
                <a:latin typeface="Arial" charset="0"/>
                <a:cs typeface="Arial" charset="0"/>
              </a:endParaRPr>
            </a:p>
          </p:txBody>
        </p:sp>
        <p:sp>
          <p:nvSpPr>
            <p:cNvPr id="27683" name="AutoShape 35"/>
            <p:cNvSpPr>
              <a:spLocks noChangeArrowheads="1"/>
            </p:cNvSpPr>
            <p:nvPr/>
          </p:nvSpPr>
          <p:spPr bwMode="auto">
            <a:xfrm>
              <a:off x="4111625" y="6588125"/>
              <a:ext cx="279400" cy="269875"/>
            </a:xfrm>
            <a:prstGeom prst="flowChartConnector">
              <a:avLst/>
            </a:prstGeom>
            <a:gradFill rotWithShape="0">
              <a:gsLst>
                <a:gs pos="0">
                  <a:schemeClr val="accent2">
                    <a:gamma/>
                    <a:shade val="56078"/>
                    <a:invGamma/>
                  </a:schemeClr>
                </a:gs>
                <a:gs pos="50000">
                  <a:schemeClr val="accent2"/>
                </a:gs>
                <a:gs pos="100000">
                  <a:schemeClr val="accent2">
                    <a:gamma/>
                    <a:shade val="56078"/>
                    <a:invGamma/>
                  </a:schemeClr>
                </a:gs>
              </a:gsLst>
              <a:lin ang="2700000" scaled="1"/>
            </a:gradFill>
            <a:ln w="12700" algn="ctr">
              <a:solidFill>
                <a:schemeClr val="accent2"/>
              </a:solidFill>
              <a:round/>
              <a:headEnd/>
              <a:tailEnd/>
            </a:ln>
            <a:effectLst/>
          </p:spPr>
          <p:txBody>
            <a:bodyPr wrap="none" anchor="ctr"/>
            <a:lstStyle/>
            <a:p>
              <a:pPr algn="ctr">
                <a:defRPr/>
              </a:pPr>
              <a:endParaRPr lang="en-US">
                <a:latin typeface="Arial" charset="0"/>
                <a:cs typeface="Arial" charset="0"/>
              </a:endParaRPr>
            </a:p>
          </p:txBody>
        </p:sp>
        <p:sp>
          <p:nvSpPr>
            <p:cNvPr id="43058" name="Text Box 36"/>
            <p:cNvSpPr txBox="1">
              <a:spLocks noChangeArrowheads="1"/>
            </p:cNvSpPr>
            <p:nvPr/>
          </p:nvSpPr>
          <p:spPr bwMode="auto">
            <a:xfrm>
              <a:off x="2438400" y="1447800"/>
              <a:ext cx="5334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No</a:t>
              </a:r>
            </a:p>
          </p:txBody>
        </p:sp>
        <p:sp>
          <p:nvSpPr>
            <p:cNvPr id="43059" name="Text Box 37"/>
            <p:cNvSpPr txBox="1">
              <a:spLocks noChangeArrowheads="1"/>
            </p:cNvSpPr>
            <p:nvPr/>
          </p:nvSpPr>
          <p:spPr bwMode="auto">
            <a:xfrm>
              <a:off x="5191125" y="1427163"/>
              <a:ext cx="6096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Yes</a:t>
              </a:r>
            </a:p>
          </p:txBody>
        </p:sp>
        <p:sp>
          <p:nvSpPr>
            <p:cNvPr id="43060" name="Text Box 38"/>
            <p:cNvSpPr txBox="1">
              <a:spLocks noChangeArrowheads="1"/>
            </p:cNvSpPr>
            <p:nvPr/>
          </p:nvSpPr>
          <p:spPr bwMode="auto">
            <a:xfrm>
              <a:off x="6858000" y="2514600"/>
              <a:ext cx="6096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Yes</a:t>
              </a:r>
            </a:p>
          </p:txBody>
        </p:sp>
        <p:sp>
          <p:nvSpPr>
            <p:cNvPr id="43061" name="Text Box 39"/>
            <p:cNvSpPr txBox="1">
              <a:spLocks noChangeArrowheads="1"/>
            </p:cNvSpPr>
            <p:nvPr/>
          </p:nvSpPr>
          <p:spPr bwMode="auto">
            <a:xfrm>
              <a:off x="4191000" y="2614613"/>
              <a:ext cx="5334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No</a:t>
              </a:r>
            </a:p>
          </p:txBody>
        </p:sp>
        <p:sp>
          <p:nvSpPr>
            <p:cNvPr id="43062" name="Text Box 40"/>
            <p:cNvSpPr txBox="1">
              <a:spLocks noChangeArrowheads="1"/>
            </p:cNvSpPr>
            <p:nvPr/>
          </p:nvSpPr>
          <p:spPr bwMode="auto">
            <a:xfrm>
              <a:off x="2655888" y="4452938"/>
              <a:ext cx="5334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No</a:t>
              </a:r>
            </a:p>
          </p:txBody>
        </p:sp>
        <p:sp>
          <p:nvSpPr>
            <p:cNvPr id="43063" name="Text Box 41"/>
            <p:cNvSpPr txBox="1">
              <a:spLocks noChangeArrowheads="1"/>
            </p:cNvSpPr>
            <p:nvPr/>
          </p:nvSpPr>
          <p:spPr bwMode="auto">
            <a:xfrm>
              <a:off x="5126038" y="4473575"/>
              <a:ext cx="609600" cy="336550"/>
            </a:xfrm>
            <a:prstGeom prst="rect">
              <a:avLst/>
            </a:prstGeom>
            <a:noFill/>
            <a:ln w="12700" algn="ctr">
              <a:noFill/>
              <a:miter lim="800000"/>
              <a:headEnd/>
              <a:tailEnd/>
            </a:ln>
          </p:spPr>
          <p:txBody>
            <a:bodyPr>
              <a:spAutoFit/>
            </a:bodyPr>
            <a:lstStyle/>
            <a:p>
              <a:pPr algn="ctr" eaLnBrk="0" hangingPunct="0">
                <a:spcBef>
                  <a:spcPct val="50000"/>
                </a:spcBef>
              </a:pPr>
              <a:r>
                <a:rPr lang="en-US" sz="1600"/>
                <a:t>Yes</a:t>
              </a:r>
            </a:p>
          </p:txBody>
        </p:sp>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2057" name="Group 1337"/>
          <p:cNvGraphicFramePr>
            <a:graphicFrameLocks noGrp="1"/>
          </p:cNvGraphicFramePr>
          <p:nvPr/>
        </p:nvGraphicFramePr>
        <p:xfrm>
          <a:off x="152400" y="2057400"/>
          <a:ext cx="8763000" cy="3382965"/>
        </p:xfrm>
        <a:graphic>
          <a:graphicData uri="http://schemas.openxmlformats.org/drawingml/2006/table">
            <a:tbl>
              <a:tblPr/>
              <a:tblGrid>
                <a:gridCol w="3429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563563">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endParaRPr kumimoji="0" lang="en-US" sz="2000" b="1" i="0" u="none" strike="noStrike" cap="none" normalizeH="0" baseline="0" dirty="0">
                        <a:ln>
                          <a:noFill/>
                        </a:ln>
                        <a:solidFill>
                          <a:schemeClr val="tx1"/>
                        </a:solidFill>
                        <a:effectLst/>
                        <a:latin typeface="Segoe Semibold"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ASMX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Remoting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Ent. Svc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WSE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MSMQ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r>
                        <a:rPr kumimoji="0" lang="en-US" sz="1600" b="1" i="0" u="none" strike="noStrike" cap="none" normalizeH="0" baseline="0" dirty="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rPr>
                        <a:t>WCF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3563">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r>
                        <a:rPr kumimoji="0" lang="en-US" sz="1800" b="1" i="0" u="none" strike="noStrike" cap="none" normalizeH="0" baseline="0">
                          <a:ln>
                            <a:noFill/>
                          </a:ln>
                          <a:solidFill>
                            <a:schemeClr val="tx1"/>
                          </a:solidFill>
                          <a:effectLst/>
                          <a:latin typeface="Segoe Semibold" pitchFamily="34" charset="0"/>
                          <a:ea typeface="MS PGothic" pitchFamily="34" charset="-128"/>
                          <a:cs typeface="Times New Roman" pitchFamily="18" charset="0"/>
                        </a:rPr>
                        <a:t>Interoperable Web Services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3563">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r>
                        <a:rPr kumimoji="0" lang="en-US" sz="1800" b="1" i="0" u="none" strike="noStrike" cap="none" normalizeH="0" baseline="0">
                          <a:ln>
                            <a:noFill/>
                          </a:ln>
                          <a:solidFill>
                            <a:schemeClr val="tx1"/>
                          </a:solidFill>
                          <a:effectLst/>
                          <a:latin typeface="Segoe Semibold" pitchFamily="34" charset="0"/>
                          <a:ea typeface="MS PGothic" pitchFamily="34" charset="-128"/>
                          <a:cs typeface="Times New Roman" pitchFamily="18" charset="0"/>
                        </a:rPr>
                        <a:t>.NET – .NET Communication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5150">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r>
                        <a:rPr kumimoji="0" lang="en-US" sz="1800" b="1" i="0" u="none" strike="noStrike" cap="none" normalizeH="0" baseline="0">
                          <a:ln>
                            <a:noFill/>
                          </a:ln>
                          <a:solidFill>
                            <a:schemeClr val="tx1"/>
                          </a:solidFill>
                          <a:effectLst/>
                          <a:latin typeface="Segoe Semibold" pitchFamily="34" charset="0"/>
                          <a:ea typeface="MS PGothic" pitchFamily="34" charset="-128"/>
                          <a:cs typeface="Times New Roman" pitchFamily="18" charset="0"/>
                        </a:rPr>
                        <a:t>Distributed Transactions, 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563">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r>
                        <a:rPr kumimoji="0" lang="en-US" sz="1800" b="1" i="0" u="none" strike="noStrike" cap="none" normalizeH="0" baseline="0">
                          <a:ln>
                            <a:noFill/>
                          </a:ln>
                          <a:solidFill>
                            <a:schemeClr val="tx1"/>
                          </a:solidFill>
                          <a:effectLst/>
                          <a:latin typeface="Segoe Semibold" pitchFamily="34" charset="0"/>
                          <a:ea typeface="MS PGothic" pitchFamily="34" charset="-128"/>
                          <a:cs typeface="Times New Roman" pitchFamily="18" charset="0"/>
                        </a:rPr>
                        <a:t>Support for WS-* Specs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3563">
                <a:tc>
                  <a:txBody>
                    <a:bodyPr/>
                    <a:lstStyle/>
                    <a:p>
                      <a:pPr marL="488950" marR="0" lvl="0" indent="-488950" algn="l" defTabSz="914400" rtl="0" eaLnBrk="1" fontAlgn="base" latinLnBrk="0" hangingPunct="1">
                        <a:lnSpc>
                          <a:spcPct val="85000"/>
                        </a:lnSpc>
                        <a:spcBef>
                          <a:spcPct val="0"/>
                        </a:spcBef>
                        <a:spcAft>
                          <a:spcPct val="0"/>
                        </a:spcAft>
                        <a:buClr>
                          <a:schemeClr val="tx2"/>
                        </a:buClr>
                        <a:buSzTx/>
                        <a:buFont typeface="Wingdings 2" pitchFamily="18" charset="2"/>
                        <a:buNone/>
                        <a:tabLst/>
                      </a:pPr>
                      <a:r>
                        <a:rPr kumimoji="0" lang="en-US" sz="1800" b="1" i="0" u="none" strike="noStrike" cap="none" normalizeH="0" baseline="0">
                          <a:ln>
                            <a:noFill/>
                          </a:ln>
                          <a:solidFill>
                            <a:schemeClr val="tx1"/>
                          </a:solidFill>
                          <a:effectLst/>
                          <a:latin typeface="Segoe Semibold" pitchFamily="34" charset="0"/>
                          <a:ea typeface="MS PGothic" pitchFamily="34" charset="-128"/>
                          <a:cs typeface="Times New Roman" pitchFamily="18" charset="0"/>
                        </a:rPr>
                        <a:t>Queued Messaging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95000"/>
                        <a:buFont typeface="Wingdings" pitchFamily="2" charset="2"/>
                        <a:buNone/>
                        <a:tabLst/>
                      </a:pPr>
                      <a:endParaRPr kumimoji="0" lang="en-US" sz="2800" b="1" i="0" u="none" strike="noStrike" cap="none" normalizeH="0" baseline="0">
                        <a:ln>
                          <a:noFill/>
                        </a:ln>
                        <a:solidFill>
                          <a:schemeClr val="tx1"/>
                        </a:solidFill>
                        <a:effectLst>
                          <a:outerShdw blurRad="38100" dist="38100" dir="2700000" algn="tl">
                            <a:srgbClr val="C0C0C0"/>
                          </a:outerShdw>
                        </a:effectLst>
                        <a:latin typeface="Arial" pitchFamily="34" charset="0"/>
                        <a:ea typeface="MS PGothic" pitchFamily="34" charset="-128"/>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45116" name="Picture 1119" descr="checkmark2"/>
          <p:cNvPicPr>
            <a:picLocks noChangeAspect="1" noChangeArrowheads="1"/>
          </p:cNvPicPr>
          <p:nvPr/>
        </p:nvPicPr>
        <p:blipFill>
          <a:blip r:embed="rId2" cstate="print"/>
          <a:srcRect/>
          <a:stretch>
            <a:fillRect/>
          </a:stretch>
        </p:blipFill>
        <p:spPr bwMode="auto">
          <a:xfrm>
            <a:off x="3822700" y="2644775"/>
            <a:ext cx="547688" cy="536575"/>
          </a:xfrm>
          <a:prstGeom prst="rect">
            <a:avLst/>
          </a:prstGeom>
          <a:noFill/>
          <a:ln w="9525">
            <a:noFill/>
            <a:miter lim="800000"/>
            <a:headEnd/>
            <a:tailEnd/>
          </a:ln>
        </p:spPr>
      </p:pic>
      <p:pic>
        <p:nvPicPr>
          <p:cNvPr id="45117" name="Picture 1120" descr="checkmark2"/>
          <p:cNvPicPr>
            <a:picLocks noChangeAspect="1" noChangeArrowheads="1"/>
          </p:cNvPicPr>
          <p:nvPr/>
        </p:nvPicPr>
        <p:blipFill>
          <a:blip r:embed="rId2" cstate="print"/>
          <a:srcRect/>
          <a:stretch>
            <a:fillRect/>
          </a:stretch>
        </p:blipFill>
        <p:spPr bwMode="auto">
          <a:xfrm>
            <a:off x="4813300" y="3208338"/>
            <a:ext cx="547688" cy="536575"/>
          </a:xfrm>
          <a:prstGeom prst="rect">
            <a:avLst/>
          </a:prstGeom>
          <a:noFill/>
          <a:ln w="9525">
            <a:noFill/>
            <a:miter lim="800000"/>
            <a:headEnd/>
            <a:tailEnd/>
          </a:ln>
        </p:spPr>
      </p:pic>
      <p:pic>
        <p:nvPicPr>
          <p:cNvPr id="45118" name="Picture 1121" descr="checkmark2"/>
          <p:cNvPicPr>
            <a:picLocks noChangeAspect="1" noChangeArrowheads="1"/>
          </p:cNvPicPr>
          <p:nvPr/>
        </p:nvPicPr>
        <p:blipFill>
          <a:blip r:embed="rId2" cstate="print"/>
          <a:srcRect/>
          <a:stretch>
            <a:fillRect/>
          </a:stretch>
        </p:blipFill>
        <p:spPr bwMode="auto">
          <a:xfrm>
            <a:off x="5807075" y="3775075"/>
            <a:ext cx="547688" cy="536575"/>
          </a:xfrm>
          <a:prstGeom prst="rect">
            <a:avLst/>
          </a:prstGeom>
          <a:noFill/>
          <a:ln w="9525">
            <a:noFill/>
            <a:miter lim="800000"/>
            <a:headEnd/>
            <a:tailEnd/>
          </a:ln>
        </p:spPr>
      </p:pic>
      <p:pic>
        <p:nvPicPr>
          <p:cNvPr id="45119" name="Picture 1122" descr="checkmark2"/>
          <p:cNvPicPr>
            <a:picLocks noChangeAspect="1" noChangeArrowheads="1"/>
          </p:cNvPicPr>
          <p:nvPr/>
        </p:nvPicPr>
        <p:blipFill>
          <a:blip r:embed="rId2" cstate="print"/>
          <a:srcRect/>
          <a:stretch>
            <a:fillRect/>
          </a:stretch>
        </p:blipFill>
        <p:spPr bwMode="auto">
          <a:xfrm>
            <a:off x="6553200" y="4343400"/>
            <a:ext cx="547688" cy="536575"/>
          </a:xfrm>
          <a:prstGeom prst="rect">
            <a:avLst/>
          </a:prstGeom>
          <a:noFill/>
          <a:ln w="9525">
            <a:noFill/>
            <a:miter lim="800000"/>
            <a:headEnd/>
            <a:tailEnd/>
          </a:ln>
        </p:spPr>
      </p:pic>
      <p:pic>
        <p:nvPicPr>
          <p:cNvPr id="45120" name="Picture 1123" descr="checkmark2"/>
          <p:cNvPicPr>
            <a:picLocks noChangeAspect="1" noChangeArrowheads="1"/>
          </p:cNvPicPr>
          <p:nvPr/>
        </p:nvPicPr>
        <p:blipFill>
          <a:blip r:embed="rId2" cstate="print"/>
          <a:srcRect/>
          <a:stretch>
            <a:fillRect/>
          </a:stretch>
        </p:blipFill>
        <p:spPr bwMode="auto">
          <a:xfrm>
            <a:off x="7391400" y="4876800"/>
            <a:ext cx="547688" cy="536575"/>
          </a:xfrm>
          <a:prstGeom prst="rect">
            <a:avLst/>
          </a:prstGeom>
          <a:noFill/>
          <a:ln w="9525">
            <a:noFill/>
            <a:miter lim="800000"/>
            <a:headEnd/>
            <a:tailEnd/>
          </a:ln>
        </p:spPr>
      </p:pic>
      <p:pic>
        <p:nvPicPr>
          <p:cNvPr id="45121" name="Picture 1124" descr="checkmark2"/>
          <p:cNvPicPr>
            <a:picLocks noChangeAspect="1" noChangeArrowheads="1"/>
          </p:cNvPicPr>
          <p:nvPr/>
        </p:nvPicPr>
        <p:blipFill>
          <a:blip r:embed="rId2" cstate="print"/>
          <a:srcRect/>
          <a:stretch>
            <a:fillRect/>
          </a:stretch>
        </p:blipFill>
        <p:spPr bwMode="auto">
          <a:xfrm>
            <a:off x="8180388" y="2632075"/>
            <a:ext cx="547687" cy="536575"/>
          </a:xfrm>
          <a:prstGeom prst="rect">
            <a:avLst/>
          </a:prstGeom>
          <a:noFill/>
          <a:ln w="9525">
            <a:noFill/>
            <a:miter lim="800000"/>
            <a:headEnd/>
            <a:tailEnd/>
          </a:ln>
        </p:spPr>
      </p:pic>
      <p:pic>
        <p:nvPicPr>
          <p:cNvPr id="45122" name="Picture 1125" descr="checkmark2"/>
          <p:cNvPicPr>
            <a:picLocks noChangeAspect="1" noChangeArrowheads="1"/>
          </p:cNvPicPr>
          <p:nvPr/>
        </p:nvPicPr>
        <p:blipFill>
          <a:blip r:embed="rId2" cstate="print"/>
          <a:srcRect/>
          <a:stretch>
            <a:fillRect/>
          </a:stretch>
        </p:blipFill>
        <p:spPr bwMode="auto">
          <a:xfrm>
            <a:off x="8180388" y="3165475"/>
            <a:ext cx="547687" cy="536575"/>
          </a:xfrm>
          <a:prstGeom prst="rect">
            <a:avLst/>
          </a:prstGeom>
          <a:noFill/>
          <a:ln w="9525">
            <a:noFill/>
            <a:miter lim="800000"/>
            <a:headEnd/>
            <a:tailEnd/>
          </a:ln>
        </p:spPr>
      </p:pic>
      <p:pic>
        <p:nvPicPr>
          <p:cNvPr id="45123" name="Picture 1126" descr="checkmark2"/>
          <p:cNvPicPr>
            <a:picLocks noChangeAspect="1" noChangeArrowheads="1"/>
          </p:cNvPicPr>
          <p:nvPr/>
        </p:nvPicPr>
        <p:blipFill>
          <a:blip r:embed="rId2" cstate="print"/>
          <a:srcRect/>
          <a:stretch>
            <a:fillRect/>
          </a:stretch>
        </p:blipFill>
        <p:spPr bwMode="auto">
          <a:xfrm>
            <a:off x="8180388" y="3775075"/>
            <a:ext cx="547687" cy="536575"/>
          </a:xfrm>
          <a:prstGeom prst="rect">
            <a:avLst/>
          </a:prstGeom>
          <a:noFill/>
          <a:ln w="9525">
            <a:noFill/>
            <a:miter lim="800000"/>
            <a:headEnd/>
            <a:tailEnd/>
          </a:ln>
        </p:spPr>
      </p:pic>
      <p:pic>
        <p:nvPicPr>
          <p:cNvPr id="45124" name="Picture 1127" descr="checkmark2"/>
          <p:cNvPicPr>
            <a:picLocks noChangeAspect="1" noChangeArrowheads="1"/>
          </p:cNvPicPr>
          <p:nvPr/>
        </p:nvPicPr>
        <p:blipFill>
          <a:blip r:embed="rId2" cstate="print"/>
          <a:srcRect/>
          <a:stretch>
            <a:fillRect/>
          </a:stretch>
        </p:blipFill>
        <p:spPr bwMode="auto">
          <a:xfrm>
            <a:off x="8180388" y="4384675"/>
            <a:ext cx="547687" cy="536575"/>
          </a:xfrm>
          <a:prstGeom prst="rect">
            <a:avLst/>
          </a:prstGeom>
          <a:noFill/>
          <a:ln w="9525">
            <a:noFill/>
            <a:miter lim="800000"/>
            <a:headEnd/>
            <a:tailEnd/>
          </a:ln>
        </p:spPr>
      </p:pic>
      <p:pic>
        <p:nvPicPr>
          <p:cNvPr id="45125" name="Picture 1128" descr="checkmark2"/>
          <p:cNvPicPr>
            <a:picLocks noChangeAspect="1" noChangeArrowheads="1"/>
          </p:cNvPicPr>
          <p:nvPr/>
        </p:nvPicPr>
        <p:blipFill>
          <a:blip r:embed="rId2" cstate="print"/>
          <a:srcRect/>
          <a:stretch>
            <a:fillRect/>
          </a:stretch>
        </p:blipFill>
        <p:spPr bwMode="auto">
          <a:xfrm>
            <a:off x="8180388" y="4918075"/>
            <a:ext cx="547687" cy="536575"/>
          </a:xfrm>
          <a:prstGeom prst="rect">
            <a:avLst/>
          </a:prstGeom>
          <a:noFill/>
          <a:ln w="9525">
            <a:noFill/>
            <a:miter lim="800000"/>
            <a:headEnd/>
            <a:tailEnd/>
          </a:ln>
        </p:spPr>
      </p:pic>
      <p:sp>
        <p:nvSpPr>
          <p:cNvPr id="45126" name="Rectangle 1301"/>
          <p:cNvSpPr>
            <a:spLocks noGrp="1" noChangeArrowheads="1"/>
          </p:cNvSpPr>
          <p:nvPr>
            <p:ph type="title"/>
          </p:nvPr>
        </p:nvSpPr>
        <p:spPr bwMode="auto">
          <a:xfrm>
            <a:off x="0" y="0"/>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a:t>WCF Unification</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Services?</a:t>
            </a:r>
          </a:p>
        </p:txBody>
      </p:sp>
      <p:sp>
        <p:nvSpPr>
          <p:cNvPr id="3" name="Content Placeholder 2"/>
          <p:cNvSpPr>
            <a:spLocks noGrp="1"/>
          </p:cNvSpPr>
          <p:nvPr>
            <p:ph idx="1"/>
          </p:nvPr>
        </p:nvSpPr>
        <p:spPr/>
        <p:txBody>
          <a:bodyPr/>
          <a:lstStyle/>
          <a:p>
            <a:r>
              <a:rPr lang="en-IN" dirty="0"/>
              <a:t>It is based on SOAP and return data in XML form.</a:t>
            </a:r>
          </a:p>
          <a:p>
            <a:r>
              <a:rPr lang="en-IN" dirty="0"/>
              <a:t>It support only HTTP protocol. </a:t>
            </a:r>
          </a:p>
          <a:p>
            <a:r>
              <a:rPr lang="en-IN" dirty="0"/>
              <a:t>It is not open source but can be consumed by any client that understands xml.</a:t>
            </a:r>
          </a:p>
          <a:p>
            <a:r>
              <a:rPr lang="en-IN" dirty="0"/>
              <a:t>It can be hosted only on IIS.</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WCF?</a:t>
            </a:r>
          </a:p>
        </p:txBody>
      </p:sp>
      <p:sp>
        <p:nvSpPr>
          <p:cNvPr id="3" name="Content Placeholder 2"/>
          <p:cNvSpPr>
            <a:spLocks noGrp="1"/>
          </p:cNvSpPr>
          <p:nvPr>
            <p:ph idx="1"/>
          </p:nvPr>
        </p:nvSpPr>
        <p:spPr/>
        <p:txBody>
          <a:bodyPr>
            <a:normAutofit fontScale="92500" lnSpcReduction="20000"/>
          </a:bodyPr>
          <a:lstStyle/>
          <a:p>
            <a:r>
              <a:rPr lang="en-IN" dirty="0"/>
              <a:t>It is also based on SOAP and return data in XML form.</a:t>
            </a:r>
          </a:p>
          <a:p>
            <a:r>
              <a:rPr lang="en-IN" dirty="0"/>
              <a:t>It is the evolution of the web service(ASMX) and support various protocols like TCP, HTTP, HTTPS, Named Pipes, MSMQ. </a:t>
            </a:r>
          </a:p>
          <a:p>
            <a:r>
              <a:rPr lang="en-IN" dirty="0"/>
              <a:t>The main issue with WCF is, its tedious and extensive configuration. </a:t>
            </a:r>
          </a:p>
          <a:p>
            <a:r>
              <a:rPr lang="en-IN" dirty="0"/>
              <a:t>It is not open source but can be consumed by any client that understands xml.</a:t>
            </a:r>
          </a:p>
          <a:p>
            <a:r>
              <a:rPr lang="en-IN" dirty="0"/>
              <a:t>It can be hosted with in the application or on IIS or using window service.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WCF REST?</a:t>
            </a:r>
          </a:p>
        </p:txBody>
      </p:sp>
      <p:sp>
        <p:nvSpPr>
          <p:cNvPr id="3" name="Content Placeholder 2"/>
          <p:cNvSpPr>
            <a:spLocks noGrp="1"/>
          </p:cNvSpPr>
          <p:nvPr>
            <p:ph idx="1"/>
          </p:nvPr>
        </p:nvSpPr>
        <p:spPr/>
        <p:txBody>
          <a:bodyPr>
            <a:normAutofit fontScale="92500" lnSpcReduction="20000"/>
          </a:bodyPr>
          <a:lstStyle/>
          <a:p>
            <a:r>
              <a:rPr lang="en-IN" dirty="0"/>
              <a:t>To use WCF as WCF </a:t>
            </a:r>
            <a:r>
              <a:rPr lang="en-IN" dirty="0">
                <a:hlinkClick r:id="rId2"/>
              </a:rPr>
              <a:t>Rest service</a:t>
            </a:r>
            <a:r>
              <a:rPr lang="en-IN" dirty="0"/>
              <a:t> you have to enable </a:t>
            </a:r>
            <a:r>
              <a:rPr lang="en-IN" dirty="0" err="1"/>
              <a:t>webHttpBindings</a:t>
            </a:r>
            <a:r>
              <a:rPr lang="en-IN" dirty="0"/>
              <a:t>.</a:t>
            </a:r>
          </a:p>
          <a:p>
            <a:r>
              <a:rPr lang="en-IN" dirty="0"/>
              <a:t>It support HTTP GET and POST verbs by [</a:t>
            </a:r>
            <a:r>
              <a:rPr lang="en-IN" dirty="0" err="1"/>
              <a:t>WebGet</a:t>
            </a:r>
            <a:r>
              <a:rPr lang="en-IN" dirty="0"/>
              <a:t>] and [</a:t>
            </a:r>
            <a:r>
              <a:rPr lang="en-IN" dirty="0" err="1"/>
              <a:t>WebInvoke</a:t>
            </a:r>
            <a:r>
              <a:rPr lang="en-IN" dirty="0"/>
              <a:t>] attributes respectively.</a:t>
            </a:r>
          </a:p>
          <a:p>
            <a:r>
              <a:rPr lang="en-IN" dirty="0"/>
              <a:t>To enable other HTTP verbs you have to do some configuration in IIS to accept request of that particular verb on .svc files</a:t>
            </a:r>
          </a:p>
          <a:p>
            <a:r>
              <a:rPr lang="en-IN" dirty="0"/>
              <a:t>Passing data through parameters using a </a:t>
            </a:r>
            <a:r>
              <a:rPr lang="en-IN" dirty="0" err="1"/>
              <a:t>WebGet</a:t>
            </a:r>
            <a:r>
              <a:rPr lang="en-IN" dirty="0"/>
              <a:t> needs configuration. The </a:t>
            </a:r>
            <a:r>
              <a:rPr lang="en-IN" dirty="0" err="1"/>
              <a:t>UriTemplate</a:t>
            </a:r>
            <a:r>
              <a:rPr lang="en-IN" dirty="0"/>
              <a:t> must be specified</a:t>
            </a:r>
          </a:p>
          <a:p>
            <a:r>
              <a:rPr lang="en-IN" dirty="0"/>
              <a:t>It support XML, JSON and ATOM data format.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WCF v/s Web Services</a:t>
            </a:r>
          </a:p>
        </p:txBody>
      </p:sp>
      <p:pic>
        <p:nvPicPr>
          <p:cNvPr id="32771" name="Picture 3"/>
          <p:cNvPicPr>
            <a:picLocks noChangeAspect="1" noChangeArrowheads="1"/>
          </p:cNvPicPr>
          <p:nvPr/>
        </p:nvPicPr>
        <p:blipFill>
          <a:blip r:embed="rId2" cstate="print"/>
          <a:srcRect/>
          <a:stretch>
            <a:fillRect/>
          </a:stretch>
        </p:blipFill>
        <p:spPr bwMode="auto">
          <a:xfrm>
            <a:off x="638175" y="1524000"/>
            <a:ext cx="7867650" cy="5291138"/>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WCF v/s Web Services</a:t>
            </a:r>
          </a:p>
        </p:txBody>
      </p:sp>
      <p:pic>
        <p:nvPicPr>
          <p:cNvPr id="43010" name="Picture 2"/>
          <p:cNvPicPr>
            <a:picLocks noChangeAspect="1" noChangeArrowheads="1"/>
          </p:cNvPicPr>
          <p:nvPr/>
        </p:nvPicPr>
        <p:blipFill>
          <a:blip r:embed="rId2" cstate="print"/>
          <a:srcRect/>
          <a:stretch>
            <a:fillRect/>
          </a:stretch>
        </p:blipFill>
        <p:spPr bwMode="auto">
          <a:xfrm>
            <a:off x="533400" y="1475296"/>
            <a:ext cx="7753350" cy="5382704"/>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Web API : Pre-</a:t>
            </a:r>
            <a:r>
              <a:rPr lang="en-IN" dirty="0" err="1"/>
              <a:t>requisits</a:t>
            </a:r>
            <a:endParaRPr lang="en-IN" dirty="0"/>
          </a:p>
        </p:txBody>
      </p:sp>
      <p:sp>
        <p:nvSpPr>
          <p:cNvPr id="3" name="Content Placeholder 2"/>
          <p:cNvSpPr>
            <a:spLocks noGrp="1"/>
          </p:cNvSpPr>
          <p:nvPr>
            <p:ph idx="1"/>
          </p:nvPr>
        </p:nvSpPr>
        <p:spPr/>
        <p:txBody>
          <a:bodyPr/>
          <a:lstStyle/>
          <a:p>
            <a:pPr lvl="0"/>
            <a:r>
              <a:rPr lang="en-IN" dirty="0" err="1"/>
              <a:t>.Net</a:t>
            </a:r>
            <a:r>
              <a:rPr lang="en-IN" dirty="0"/>
              <a:t> Framework 4.0 or later</a:t>
            </a:r>
          </a:p>
          <a:p>
            <a:pPr lvl="0"/>
            <a:r>
              <a:rPr lang="en-IN" dirty="0"/>
              <a:t>ASP.Net MVC 5.0</a:t>
            </a:r>
          </a:p>
          <a:p>
            <a:pPr lvl="0"/>
            <a:r>
              <a:rPr lang="en-IN" dirty="0"/>
              <a:t>Developing SOA Applications</a:t>
            </a:r>
          </a:p>
          <a:p>
            <a:pPr lvl="0"/>
            <a:r>
              <a:rPr lang="en-IN" dirty="0"/>
              <a:t>**Knowledge of Web Services &amp; WCF Services</a:t>
            </a:r>
          </a:p>
          <a:p>
            <a:pPr lvl="0"/>
            <a:r>
              <a:rPr lang="en-IN" dirty="0"/>
              <a:t>HTTP, HTML, JavaScript / jQuery</a:t>
            </a: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API?</a:t>
            </a:r>
          </a:p>
        </p:txBody>
      </p:sp>
      <p:sp>
        <p:nvSpPr>
          <p:cNvPr id="3" name="Content Placeholder 2"/>
          <p:cNvSpPr>
            <a:spLocks noGrp="1"/>
          </p:cNvSpPr>
          <p:nvPr>
            <p:ph idx="1"/>
          </p:nvPr>
        </p:nvSpPr>
        <p:spPr/>
        <p:txBody>
          <a:bodyPr>
            <a:normAutofit fontScale="70000" lnSpcReduction="20000"/>
          </a:bodyPr>
          <a:lstStyle/>
          <a:p>
            <a:r>
              <a:rPr lang="en-IN" dirty="0"/>
              <a:t>This is the new framework for building HTTP services with easy and simple way. </a:t>
            </a:r>
          </a:p>
          <a:p>
            <a:r>
              <a:rPr lang="en-IN" dirty="0"/>
              <a:t>Web API is open source an ideal platform for building REST-</a:t>
            </a:r>
            <a:r>
              <a:rPr lang="en-IN" dirty="0" err="1"/>
              <a:t>ful</a:t>
            </a:r>
            <a:r>
              <a:rPr lang="en-IN" dirty="0"/>
              <a:t> services over the .NET Framework. </a:t>
            </a:r>
          </a:p>
          <a:p>
            <a:r>
              <a:rPr lang="en-IN" dirty="0"/>
              <a:t>Unlike WCF Rest service, it use the full features of HTTP (like URIs, request/response headers, caching, versioning, various content formats)</a:t>
            </a:r>
          </a:p>
          <a:p>
            <a:r>
              <a:rPr lang="en-IN" dirty="0"/>
              <a:t>It also supports the MVC features such as routing, controllers, action results, filter, model binders, IOC container or dependency injection, unit testing that makes it more simple and robust. </a:t>
            </a:r>
          </a:p>
          <a:p>
            <a:r>
              <a:rPr lang="en-IN" dirty="0"/>
              <a:t>It can be hosted with in the application or on IIS.</a:t>
            </a:r>
          </a:p>
          <a:p>
            <a:r>
              <a:rPr lang="en-IN" dirty="0"/>
              <a:t>It is light weight architecture and good for devices which have limited bandwidth like smart phones.</a:t>
            </a:r>
          </a:p>
          <a:p>
            <a:r>
              <a:rPr lang="en-IN" dirty="0"/>
              <a:t>Responses are formatted by Web API’s </a:t>
            </a:r>
            <a:r>
              <a:rPr lang="en-IN" dirty="0" err="1"/>
              <a:t>MediaTypeFormatter</a:t>
            </a:r>
            <a:r>
              <a:rPr lang="en-IN" dirty="0"/>
              <a:t> into JSON, XML or whatever format you want to add as a </a:t>
            </a:r>
            <a:r>
              <a:rPr lang="en-IN" dirty="0" err="1"/>
              <a:t>MediaTypeFormatter</a:t>
            </a:r>
            <a:r>
              <a:rPr lang="en-IN"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*WCF Rest + *MVC = Web API</a:t>
            </a:r>
          </a:p>
        </p:txBody>
      </p:sp>
      <p:graphicFrame>
        <p:nvGraphicFramePr>
          <p:cNvPr id="5" name="Diagram 4"/>
          <p:cNvGraphicFramePr/>
          <p:nvPr/>
        </p:nvGraphicFramePr>
        <p:xfrm>
          <a:off x="762000" y="1524000"/>
          <a:ext cx="7924800" cy="500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1066800" y="3581400"/>
            <a:ext cx="1524000" cy="646331"/>
          </a:xfrm>
          <a:prstGeom prst="rect">
            <a:avLst/>
          </a:prstGeom>
          <a:noFill/>
        </p:spPr>
        <p:txBody>
          <a:bodyPr wrap="square" rtlCol="0">
            <a:spAutoFit/>
          </a:bodyPr>
          <a:lstStyle/>
          <a:p>
            <a:r>
              <a:rPr lang="en-IN" dirty="0"/>
              <a:t>HTTP Verbs + JSON</a:t>
            </a:r>
          </a:p>
        </p:txBody>
      </p:sp>
      <p:sp>
        <p:nvSpPr>
          <p:cNvPr id="8" name="TextBox 7"/>
          <p:cNvSpPr txBox="1"/>
          <p:nvPr/>
        </p:nvSpPr>
        <p:spPr>
          <a:xfrm>
            <a:off x="3733800" y="3200400"/>
            <a:ext cx="1524000" cy="1754326"/>
          </a:xfrm>
          <a:prstGeom prst="rect">
            <a:avLst/>
          </a:prstGeom>
          <a:noFill/>
        </p:spPr>
        <p:txBody>
          <a:bodyPr wrap="square" rtlCol="0">
            <a:spAutoFit/>
          </a:bodyPr>
          <a:lstStyle/>
          <a:p>
            <a:r>
              <a:rPr lang="en-IN" dirty="0"/>
              <a:t>Routing + Controllers + Actions + Filters + Model Binding</a:t>
            </a:r>
          </a:p>
        </p:txBody>
      </p:sp>
      <p:sp>
        <p:nvSpPr>
          <p:cNvPr id="9" name="TextBox 8"/>
          <p:cNvSpPr txBox="1"/>
          <p:nvPr/>
        </p:nvSpPr>
        <p:spPr>
          <a:xfrm>
            <a:off x="6400800" y="3124200"/>
            <a:ext cx="1905000" cy="1754326"/>
          </a:xfrm>
          <a:prstGeom prst="rect">
            <a:avLst/>
          </a:prstGeom>
          <a:noFill/>
        </p:spPr>
        <p:txBody>
          <a:bodyPr wrap="square" rtlCol="0">
            <a:spAutoFit/>
          </a:bodyPr>
          <a:lstStyle/>
          <a:p>
            <a:r>
              <a:rPr lang="en-IN" dirty="0"/>
              <a:t>URIs, request/response headers, caching, versioning, various content formats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To whom choose between </a:t>
            </a:r>
            <a:br>
              <a:rPr lang="en-IN" dirty="0"/>
            </a:br>
            <a:r>
              <a:rPr lang="en-IN" dirty="0"/>
              <a:t>WCF or WEB API?</a:t>
            </a:r>
          </a:p>
        </p:txBody>
      </p:sp>
      <p:graphicFrame>
        <p:nvGraphicFramePr>
          <p:cNvPr id="4" name="Diagram 3"/>
          <p:cNvGraphicFramePr/>
          <p:nvPr/>
        </p:nvGraphicFramePr>
        <p:xfrm>
          <a:off x="304800" y="1397000"/>
          <a:ext cx="8458200" cy="523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reach more clients?</a:t>
            </a:r>
          </a:p>
        </p:txBody>
      </p:sp>
      <p:grpSp>
        <p:nvGrpSpPr>
          <p:cNvPr id="3" name="Group 28"/>
          <p:cNvGrpSpPr/>
          <p:nvPr/>
        </p:nvGrpSpPr>
        <p:grpSpPr>
          <a:xfrm>
            <a:off x="1490539" y="4119034"/>
            <a:ext cx="5994841" cy="1999622"/>
            <a:chOff x="2484437" y="3926401"/>
            <a:chExt cx="8153400" cy="2039429"/>
          </a:xfrm>
        </p:grpSpPr>
        <p:grpSp>
          <p:nvGrpSpPr>
            <p:cNvPr id="10" name="Group 27"/>
            <p:cNvGrpSpPr/>
            <p:nvPr/>
          </p:nvGrpSpPr>
          <p:grpSpPr>
            <a:xfrm>
              <a:off x="2484437" y="3984630"/>
              <a:ext cx="1981200" cy="1981200"/>
              <a:chOff x="226291" y="3116262"/>
              <a:chExt cx="1981200" cy="1981200"/>
            </a:xfrm>
          </p:grpSpPr>
          <p:sp>
            <p:nvSpPr>
              <p:cNvPr id="20" name="Rectangle 19"/>
              <p:cNvSpPr/>
              <p:nvPr/>
            </p:nvSpPr>
            <p:spPr bwMode="auto">
              <a:xfrm>
                <a:off x="226291" y="311626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Browsers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67" y="3243433"/>
                <a:ext cx="977084" cy="939629"/>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1591" y="3441150"/>
                <a:ext cx="990600" cy="9906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4" y="3610342"/>
                <a:ext cx="1145441" cy="1145439"/>
              </a:xfrm>
              <a:prstGeom prst="rect">
                <a:avLst/>
              </a:prstGeom>
            </p:spPr>
          </p:pic>
        </p:grpSp>
        <p:grpSp>
          <p:nvGrpSpPr>
            <p:cNvPr id="13" name="Group 26"/>
            <p:cNvGrpSpPr/>
            <p:nvPr/>
          </p:nvGrpSpPr>
          <p:grpSpPr>
            <a:xfrm>
              <a:off x="4541837" y="3984630"/>
              <a:ext cx="1981200" cy="1981200"/>
              <a:chOff x="2567831" y="3095471"/>
              <a:chExt cx="1981200" cy="1981200"/>
            </a:xfrm>
          </p:grpSpPr>
          <p:sp>
            <p:nvSpPr>
              <p:cNvPr id="21" name="Rectangle 20"/>
              <p:cNvSpPr/>
              <p:nvPr/>
            </p:nvSpPr>
            <p:spPr bwMode="auto">
              <a:xfrm>
                <a:off x="2567831" y="3095471"/>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Devices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9" name="Picture 3" descr="\\eventsql\dvd\Online_ART\DVD_Art_Sept-2-2010\Artwork_Imagery\Hardware Photos\OEM HW\Windows CE Embedded Devices\Abocom HA2500 (ST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5829" y="3344862"/>
                <a:ext cx="1257091" cy="4934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ventsql\dvd\Online_ART\DVD_Art_Sept-2-2010\Artwork_Imagery\Hardware Photos\OEM HW\Windows Embedded\DSCF Windows Embedded AutoP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3037" y="3779852"/>
                <a:ext cx="838643" cy="614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ventsql\dvd\Online_ART\DVD_Art_Sept-2-2010\Artwork_Imagery\Hardware Photos\Microsoft HW\Xbox 360\Kinect for Xbox 360\Xbox360_Gloss_Sensor_7-8View.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437924" y="3389565"/>
                <a:ext cx="1063324" cy="11664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6" name="Group 24"/>
            <p:cNvGrpSpPr/>
            <p:nvPr/>
          </p:nvGrpSpPr>
          <p:grpSpPr>
            <a:xfrm>
              <a:off x="6599237" y="3984630"/>
              <a:ext cx="1981200" cy="1981200"/>
              <a:chOff x="5990818" y="3140482"/>
              <a:chExt cx="1981200" cy="1981200"/>
            </a:xfrm>
          </p:grpSpPr>
          <p:sp>
            <p:nvSpPr>
              <p:cNvPr id="22" name="Rectangle 21"/>
              <p:cNvSpPr/>
              <p:nvPr/>
            </p:nvSpPr>
            <p:spPr bwMode="auto">
              <a:xfrm>
                <a:off x="5990818" y="314048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Phones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grpSp>
            <p:nvGrpSpPr>
              <p:cNvPr id="19" name="Group 9"/>
              <p:cNvGrpSpPr/>
              <p:nvPr/>
            </p:nvGrpSpPr>
            <p:grpSpPr>
              <a:xfrm>
                <a:off x="6727231" y="3304522"/>
                <a:ext cx="514831" cy="1313781"/>
                <a:chOff x="2907697" y="1347243"/>
                <a:chExt cx="743801" cy="1898080"/>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7697" y="1347243"/>
                  <a:ext cx="743801" cy="1462805"/>
                </a:xfrm>
                <a:prstGeom prst="rect">
                  <a:avLst/>
                </a:prstGeom>
              </p:spPr>
            </p:pic>
            <p:pic>
              <p:nvPicPr>
                <p:cNvPr id="12" name="Picture 11"/>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3116121" y="2830945"/>
                  <a:ext cx="353208" cy="414378"/>
                </a:xfrm>
                <a:prstGeom prst="rect">
                  <a:avLst/>
                </a:prstGeom>
              </p:spPr>
            </p:pic>
          </p:grpSp>
          <p:grpSp>
            <p:nvGrpSpPr>
              <p:cNvPr id="25" name="Group 12"/>
              <p:cNvGrpSpPr/>
              <p:nvPr/>
            </p:nvGrpSpPr>
            <p:grpSpPr>
              <a:xfrm>
                <a:off x="7349249" y="3304522"/>
                <a:ext cx="502071" cy="1418853"/>
                <a:chOff x="9320493" y="3209772"/>
                <a:chExt cx="1152635" cy="3257346"/>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20493" y="3209772"/>
                  <a:ext cx="1152635" cy="2277937"/>
                </a:xfrm>
                <a:prstGeom prst="rect">
                  <a:avLst/>
                </a:prstGeom>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9399181" y="5472718"/>
                  <a:ext cx="994400" cy="9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15"/>
              <p:cNvGrpSpPr/>
              <p:nvPr/>
            </p:nvGrpSpPr>
            <p:grpSpPr>
              <a:xfrm>
                <a:off x="6096946" y="3304522"/>
                <a:ext cx="623335" cy="1356483"/>
                <a:chOff x="806081" y="4063063"/>
                <a:chExt cx="1077398" cy="2344596"/>
              </a:xfrm>
            </p:grpSpPr>
            <p:pic>
              <p:nvPicPr>
                <p:cNvPr id="17" name="Picture 16"/>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863559" y="4063063"/>
                  <a:ext cx="962444" cy="1814892"/>
                </a:xfrm>
                <a:prstGeom prst="rect">
                  <a:avLst/>
                </a:prstGeom>
              </p:spPr>
            </p:pic>
            <p:pic>
              <p:nvPicPr>
                <p:cNvPr id="18" name="Picture 17"/>
                <p:cNvPicPr>
                  <a:picLocks noChangeAspect="1"/>
                </p:cNvPicPr>
                <p:nvPr/>
              </p:nvPicPr>
              <p:blipFill rotWithShape="1">
                <a:blip r:embed="rId16" cstate="print">
                  <a:extLst>
                    <a:ext uri="{28A0092B-C50C-407E-A947-70E740481C1C}">
                      <a14:useLocalDpi xmlns:a14="http://schemas.microsoft.com/office/drawing/2010/main" val="0"/>
                    </a:ext>
                  </a:extLst>
                </a:blip>
                <a:srcRect t="1" b="24452"/>
                <a:stretch/>
              </p:blipFill>
              <p:spPr>
                <a:xfrm>
                  <a:off x="806081" y="6006964"/>
                  <a:ext cx="1077398" cy="400695"/>
                </a:xfrm>
                <a:prstGeom prst="rect">
                  <a:avLst/>
                </a:prstGeom>
              </p:spPr>
            </p:pic>
          </p:grpSp>
        </p:grpSp>
        <p:grpSp>
          <p:nvGrpSpPr>
            <p:cNvPr id="27" name="Group 25"/>
            <p:cNvGrpSpPr/>
            <p:nvPr/>
          </p:nvGrpSpPr>
          <p:grpSpPr>
            <a:xfrm>
              <a:off x="8656637" y="3926401"/>
              <a:ext cx="1981200" cy="2039429"/>
              <a:chOff x="9179465" y="3612541"/>
              <a:chExt cx="1981200" cy="2039429"/>
            </a:xfrm>
          </p:grpSpPr>
          <p:sp>
            <p:nvSpPr>
              <p:cNvPr id="23" name="Rectangle 22"/>
              <p:cNvSpPr/>
              <p:nvPr/>
            </p:nvSpPr>
            <p:spPr bwMode="auto">
              <a:xfrm>
                <a:off x="9179465" y="3670770"/>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Tablets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24" name="Picture 23" descr="16x9 Tablet view 1 left.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209376" y="3612541"/>
                <a:ext cx="1921378" cy="1713639"/>
              </a:xfrm>
              <a:prstGeom prst="rect">
                <a:avLst/>
              </a:prstGeom>
            </p:spPr>
          </p:pic>
        </p:grpSp>
      </p:grpSp>
      <p:sp>
        <p:nvSpPr>
          <p:cNvPr id="30" name="Down Arrow 29"/>
          <p:cNvSpPr/>
          <p:nvPr/>
        </p:nvSpPr>
        <p:spPr bwMode="auto">
          <a:xfrm rot="3406202">
            <a:off x="2376858" y="2988023"/>
            <a:ext cx="530042" cy="10375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1" name="Down Arrow 30"/>
          <p:cNvSpPr/>
          <p:nvPr/>
        </p:nvSpPr>
        <p:spPr bwMode="auto">
          <a:xfrm rot="18193798" flipH="1">
            <a:off x="6061204" y="2988023"/>
            <a:ext cx="530042" cy="10375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Down Arrow 31"/>
          <p:cNvSpPr/>
          <p:nvPr/>
        </p:nvSpPr>
        <p:spPr bwMode="auto">
          <a:xfrm rot="19638260" flipH="1">
            <a:off x="4900445" y="3086045"/>
            <a:ext cx="397475" cy="94725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Down Arrow 32"/>
          <p:cNvSpPr/>
          <p:nvPr/>
        </p:nvSpPr>
        <p:spPr bwMode="auto">
          <a:xfrm rot="1961740">
            <a:off x="3667861" y="3086045"/>
            <a:ext cx="397475" cy="94725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2499738" y="3189954"/>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44" name="TextBox 43"/>
          <p:cNvSpPr txBox="1"/>
          <p:nvPr/>
        </p:nvSpPr>
        <p:spPr>
          <a:xfrm>
            <a:off x="3762572" y="3188198"/>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45" name="TextBox 44"/>
          <p:cNvSpPr txBox="1"/>
          <p:nvPr/>
        </p:nvSpPr>
        <p:spPr>
          <a:xfrm>
            <a:off x="4957041" y="3187432"/>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46" name="TextBox 45"/>
          <p:cNvSpPr txBox="1"/>
          <p:nvPr/>
        </p:nvSpPr>
        <p:spPr>
          <a:xfrm>
            <a:off x="6184083" y="3187431"/>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grpSp>
        <p:nvGrpSpPr>
          <p:cNvPr id="28" name="Group 48"/>
          <p:cNvGrpSpPr/>
          <p:nvPr/>
        </p:nvGrpSpPr>
        <p:grpSpPr>
          <a:xfrm>
            <a:off x="3923868" y="1434483"/>
            <a:ext cx="1072158" cy="1429747"/>
            <a:chOff x="5361365" y="1445282"/>
            <a:chExt cx="1458210" cy="1458210"/>
          </a:xfrm>
        </p:grpSpPr>
        <p:sp>
          <p:nvSpPr>
            <p:cNvPr id="50" name="Rectangle 49"/>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r>
                <a:rPr lang="en-US" sz="1300" spc="-84" dirty="0">
                  <a:gradFill>
                    <a:gsLst>
                      <a:gs pos="0">
                        <a:srgbClr val="FFFFFF"/>
                      </a:gs>
                      <a:gs pos="100000">
                        <a:srgbClr val="FFFFFF"/>
                      </a:gs>
                    </a:gsLst>
                    <a:lin ang="5400000" scaled="0"/>
                  </a:gradFill>
                  <a:ea typeface="Segoe UI" pitchFamily="34" charset="0"/>
                  <a:cs typeface="Segoe UI" pitchFamily="34" charset="0"/>
                </a:rPr>
                <a:t>App</a:t>
              </a:r>
            </a:p>
          </p:txBody>
        </p:sp>
        <p:sp>
          <p:nvSpPr>
            <p:cNvPr id="51" name="Rounded Rectangular Callout 50"/>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3665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2" grpId="0"/>
      <p:bldP spid="44" grpId="0"/>
      <p:bldP spid="45"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make it scale?</a:t>
            </a:r>
          </a:p>
        </p:txBody>
      </p:sp>
      <p:grpSp>
        <p:nvGrpSpPr>
          <p:cNvPr id="3" name="Group 28"/>
          <p:cNvGrpSpPr/>
          <p:nvPr/>
        </p:nvGrpSpPr>
        <p:grpSpPr>
          <a:xfrm>
            <a:off x="1490539" y="4119034"/>
            <a:ext cx="5994841" cy="1999622"/>
            <a:chOff x="2484437" y="3926401"/>
            <a:chExt cx="8153400" cy="2039429"/>
          </a:xfrm>
        </p:grpSpPr>
        <p:grpSp>
          <p:nvGrpSpPr>
            <p:cNvPr id="10" name="Group 27"/>
            <p:cNvGrpSpPr/>
            <p:nvPr/>
          </p:nvGrpSpPr>
          <p:grpSpPr>
            <a:xfrm>
              <a:off x="2484437" y="3984630"/>
              <a:ext cx="1981200" cy="1981200"/>
              <a:chOff x="226291" y="3116262"/>
              <a:chExt cx="1981200" cy="1981200"/>
            </a:xfrm>
          </p:grpSpPr>
          <p:sp>
            <p:nvSpPr>
              <p:cNvPr id="20" name="Rectangle 19"/>
              <p:cNvSpPr/>
              <p:nvPr/>
            </p:nvSpPr>
            <p:spPr bwMode="auto">
              <a:xfrm>
                <a:off x="226291" y="311626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Browsers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67" y="3243433"/>
                <a:ext cx="977084" cy="939629"/>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1591" y="3441150"/>
                <a:ext cx="990600" cy="9906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4" y="3610342"/>
                <a:ext cx="1145441" cy="1145439"/>
              </a:xfrm>
              <a:prstGeom prst="rect">
                <a:avLst/>
              </a:prstGeom>
            </p:spPr>
          </p:pic>
        </p:grpSp>
        <p:grpSp>
          <p:nvGrpSpPr>
            <p:cNvPr id="13" name="Group 26"/>
            <p:cNvGrpSpPr/>
            <p:nvPr/>
          </p:nvGrpSpPr>
          <p:grpSpPr>
            <a:xfrm>
              <a:off x="4541837" y="3984630"/>
              <a:ext cx="1981200" cy="1981200"/>
              <a:chOff x="2567831" y="3095471"/>
              <a:chExt cx="1981200" cy="1981200"/>
            </a:xfrm>
          </p:grpSpPr>
          <p:sp>
            <p:nvSpPr>
              <p:cNvPr id="21" name="Rectangle 20"/>
              <p:cNvSpPr/>
              <p:nvPr/>
            </p:nvSpPr>
            <p:spPr bwMode="auto">
              <a:xfrm>
                <a:off x="2567831" y="3095471"/>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Devices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9" name="Picture 3" descr="\\eventsql\dvd\Online_ART\DVD_Art_Sept-2-2010\Artwork_Imagery\Hardware Photos\OEM HW\Windows CE Embedded Devices\Abocom HA2500 (ST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5829" y="3344862"/>
                <a:ext cx="1257091" cy="4934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ventsql\dvd\Online_ART\DVD_Art_Sept-2-2010\Artwork_Imagery\Hardware Photos\OEM HW\Windows Embedded\DSCF Windows Embedded AutoP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3037" y="3779852"/>
                <a:ext cx="838643" cy="614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ventsql\dvd\Online_ART\DVD_Art_Sept-2-2010\Artwork_Imagery\Hardware Photos\Microsoft HW\Xbox 360\Kinect for Xbox 360\Xbox360_Gloss_Sensor_7-8View.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437924" y="3389565"/>
                <a:ext cx="1063324" cy="11664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6" name="Group 24"/>
            <p:cNvGrpSpPr/>
            <p:nvPr/>
          </p:nvGrpSpPr>
          <p:grpSpPr>
            <a:xfrm>
              <a:off x="6599237" y="3984630"/>
              <a:ext cx="1981200" cy="1981200"/>
              <a:chOff x="5990818" y="3140482"/>
              <a:chExt cx="1981200" cy="1981200"/>
            </a:xfrm>
          </p:grpSpPr>
          <p:sp>
            <p:nvSpPr>
              <p:cNvPr id="22" name="Rectangle 21"/>
              <p:cNvSpPr/>
              <p:nvPr/>
            </p:nvSpPr>
            <p:spPr bwMode="auto">
              <a:xfrm>
                <a:off x="5990818" y="314048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Phones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grpSp>
            <p:nvGrpSpPr>
              <p:cNvPr id="19" name="Group 9"/>
              <p:cNvGrpSpPr/>
              <p:nvPr/>
            </p:nvGrpSpPr>
            <p:grpSpPr>
              <a:xfrm>
                <a:off x="6727231" y="3304522"/>
                <a:ext cx="514831" cy="1313781"/>
                <a:chOff x="2907697" y="1347243"/>
                <a:chExt cx="743801" cy="1898080"/>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7697" y="1347243"/>
                  <a:ext cx="743801" cy="1462805"/>
                </a:xfrm>
                <a:prstGeom prst="rect">
                  <a:avLst/>
                </a:prstGeom>
              </p:spPr>
            </p:pic>
            <p:pic>
              <p:nvPicPr>
                <p:cNvPr id="12" name="Picture 11"/>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3116121" y="2830945"/>
                  <a:ext cx="353208" cy="414378"/>
                </a:xfrm>
                <a:prstGeom prst="rect">
                  <a:avLst/>
                </a:prstGeom>
              </p:spPr>
            </p:pic>
          </p:grpSp>
          <p:grpSp>
            <p:nvGrpSpPr>
              <p:cNvPr id="25" name="Group 12"/>
              <p:cNvGrpSpPr/>
              <p:nvPr/>
            </p:nvGrpSpPr>
            <p:grpSpPr>
              <a:xfrm>
                <a:off x="7349249" y="3304522"/>
                <a:ext cx="502071" cy="1418853"/>
                <a:chOff x="9320493" y="3209772"/>
                <a:chExt cx="1152635" cy="3257346"/>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20493" y="3209772"/>
                  <a:ext cx="1152635" cy="2277937"/>
                </a:xfrm>
                <a:prstGeom prst="rect">
                  <a:avLst/>
                </a:prstGeom>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9399181" y="5472718"/>
                  <a:ext cx="994400" cy="9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6" name="Group 15"/>
              <p:cNvGrpSpPr/>
              <p:nvPr/>
            </p:nvGrpSpPr>
            <p:grpSpPr>
              <a:xfrm>
                <a:off x="6096946" y="3304522"/>
                <a:ext cx="623335" cy="1356483"/>
                <a:chOff x="806081" y="4063063"/>
                <a:chExt cx="1077398" cy="2344596"/>
              </a:xfrm>
            </p:grpSpPr>
            <p:pic>
              <p:nvPicPr>
                <p:cNvPr id="17" name="Picture 16"/>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863559" y="4063063"/>
                  <a:ext cx="962444" cy="1814892"/>
                </a:xfrm>
                <a:prstGeom prst="rect">
                  <a:avLst/>
                </a:prstGeom>
              </p:spPr>
            </p:pic>
            <p:pic>
              <p:nvPicPr>
                <p:cNvPr id="18" name="Picture 17"/>
                <p:cNvPicPr>
                  <a:picLocks noChangeAspect="1"/>
                </p:cNvPicPr>
                <p:nvPr/>
              </p:nvPicPr>
              <p:blipFill rotWithShape="1">
                <a:blip r:embed="rId16" cstate="print">
                  <a:extLst>
                    <a:ext uri="{28A0092B-C50C-407E-A947-70E740481C1C}">
                      <a14:useLocalDpi xmlns:a14="http://schemas.microsoft.com/office/drawing/2010/main" val="0"/>
                    </a:ext>
                  </a:extLst>
                </a:blip>
                <a:srcRect t="1" b="24452"/>
                <a:stretch/>
              </p:blipFill>
              <p:spPr>
                <a:xfrm>
                  <a:off x="806081" y="6006964"/>
                  <a:ext cx="1077398" cy="400695"/>
                </a:xfrm>
                <a:prstGeom prst="rect">
                  <a:avLst/>
                </a:prstGeom>
              </p:spPr>
            </p:pic>
          </p:grpSp>
        </p:grpSp>
        <p:grpSp>
          <p:nvGrpSpPr>
            <p:cNvPr id="27" name="Group 25"/>
            <p:cNvGrpSpPr/>
            <p:nvPr/>
          </p:nvGrpSpPr>
          <p:grpSpPr>
            <a:xfrm>
              <a:off x="8656637" y="3926401"/>
              <a:ext cx="1981200" cy="2039429"/>
              <a:chOff x="9179465" y="3612541"/>
              <a:chExt cx="1981200" cy="2039429"/>
            </a:xfrm>
          </p:grpSpPr>
          <p:sp>
            <p:nvSpPr>
              <p:cNvPr id="23" name="Rectangle 22"/>
              <p:cNvSpPr/>
              <p:nvPr/>
            </p:nvSpPr>
            <p:spPr bwMode="auto">
              <a:xfrm>
                <a:off x="9179465" y="3670770"/>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Tablets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24" name="Picture 23" descr="16x9 Tablet view 1 left.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209376" y="3612541"/>
                <a:ext cx="1921378" cy="1713639"/>
              </a:xfrm>
              <a:prstGeom prst="rect">
                <a:avLst/>
              </a:prstGeom>
            </p:spPr>
          </p:pic>
        </p:grpSp>
      </p:grpSp>
      <p:sp>
        <p:nvSpPr>
          <p:cNvPr id="30" name="Down Arrow 29"/>
          <p:cNvSpPr/>
          <p:nvPr/>
        </p:nvSpPr>
        <p:spPr bwMode="auto">
          <a:xfrm rot="3406202">
            <a:off x="2376858" y="2988023"/>
            <a:ext cx="530042" cy="10375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1" name="Down Arrow 30"/>
          <p:cNvSpPr/>
          <p:nvPr/>
        </p:nvSpPr>
        <p:spPr bwMode="auto">
          <a:xfrm rot="18193798" flipH="1">
            <a:off x="6061204" y="2988023"/>
            <a:ext cx="530042" cy="10375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Down Arrow 31"/>
          <p:cNvSpPr/>
          <p:nvPr/>
        </p:nvSpPr>
        <p:spPr bwMode="auto">
          <a:xfrm rot="19638260" flipH="1">
            <a:off x="4900445" y="3086045"/>
            <a:ext cx="397475" cy="94725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Down Arrow 32"/>
          <p:cNvSpPr/>
          <p:nvPr/>
        </p:nvSpPr>
        <p:spPr bwMode="auto">
          <a:xfrm rot="1961740">
            <a:off x="3667861" y="3086045"/>
            <a:ext cx="397475" cy="94725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74"/>
          <p:cNvGrpSpPr/>
          <p:nvPr/>
        </p:nvGrpSpPr>
        <p:grpSpPr>
          <a:xfrm>
            <a:off x="2790209" y="1434483"/>
            <a:ext cx="1072158" cy="1429747"/>
            <a:chOff x="5361365" y="1445282"/>
            <a:chExt cx="1458210" cy="1458210"/>
          </a:xfrm>
        </p:grpSpPr>
        <p:sp>
          <p:nvSpPr>
            <p:cNvPr id="76" name="Rectangle 75"/>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77" name="Rounded Rectangular Callout 76"/>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77"/>
          <p:cNvGrpSpPr/>
          <p:nvPr/>
        </p:nvGrpSpPr>
        <p:grpSpPr>
          <a:xfrm>
            <a:off x="3923868" y="1434483"/>
            <a:ext cx="1072158" cy="1429747"/>
            <a:chOff x="5361365" y="1445282"/>
            <a:chExt cx="1458210" cy="1458210"/>
          </a:xfrm>
        </p:grpSpPr>
        <p:sp>
          <p:nvSpPr>
            <p:cNvPr id="79" name="Rectangle 78"/>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r>
                <a:rPr lang="en-US" sz="1300" spc="-84" dirty="0">
                  <a:gradFill>
                    <a:gsLst>
                      <a:gs pos="0">
                        <a:srgbClr val="FFFFFF"/>
                      </a:gs>
                      <a:gs pos="100000">
                        <a:srgbClr val="FFFFFF"/>
                      </a:gs>
                    </a:gsLst>
                    <a:lin ang="5400000" scaled="0"/>
                  </a:gradFill>
                  <a:ea typeface="Segoe UI" pitchFamily="34" charset="0"/>
                  <a:cs typeface="Segoe UI" pitchFamily="34" charset="0"/>
                </a:rPr>
                <a:t>App</a:t>
              </a:r>
            </a:p>
          </p:txBody>
        </p:sp>
        <p:sp>
          <p:nvSpPr>
            <p:cNvPr id="80" name="Rounded Rectangular Callout 79"/>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80"/>
          <p:cNvGrpSpPr/>
          <p:nvPr/>
        </p:nvGrpSpPr>
        <p:grpSpPr>
          <a:xfrm>
            <a:off x="5057426" y="1434483"/>
            <a:ext cx="1072158" cy="1429747"/>
            <a:chOff x="5361365" y="1445282"/>
            <a:chExt cx="1458210" cy="1458210"/>
          </a:xfrm>
        </p:grpSpPr>
        <p:sp>
          <p:nvSpPr>
            <p:cNvPr id="82" name="Rectangle 81"/>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83" name="Rounded Rectangular Callout 82"/>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86"/>
          <p:cNvGrpSpPr/>
          <p:nvPr/>
        </p:nvGrpSpPr>
        <p:grpSpPr>
          <a:xfrm>
            <a:off x="6190984" y="1434483"/>
            <a:ext cx="1072158" cy="1429747"/>
            <a:chOff x="5361365" y="1445282"/>
            <a:chExt cx="1458210" cy="1458210"/>
          </a:xfrm>
        </p:grpSpPr>
        <p:sp>
          <p:nvSpPr>
            <p:cNvPr id="88" name="Rectangle 87"/>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ular Callout 88"/>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89"/>
          <p:cNvGrpSpPr/>
          <p:nvPr/>
        </p:nvGrpSpPr>
        <p:grpSpPr>
          <a:xfrm>
            <a:off x="1656551" y="1434483"/>
            <a:ext cx="1072158" cy="1429747"/>
            <a:chOff x="5361365" y="1445282"/>
            <a:chExt cx="1458210" cy="1458210"/>
          </a:xfrm>
        </p:grpSpPr>
        <p:sp>
          <p:nvSpPr>
            <p:cNvPr id="91" name="Rectangle 90"/>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92" name="Rounded Rectangular Callout 91"/>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4" name="TextBox 53"/>
          <p:cNvSpPr txBox="1"/>
          <p:nvPr/>
        </p:nvSpPr>
        <p:spPr>
          <a:xfrm>
            <a:off x="2499738" y="3189954"/>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55" name="TextBox 54"/>
          <p:cNvSpPr txBox="1"/>
          <p:nvPr/>
        </p:nvSpPr>
        <p:spPr>
          <a:xfrm>
            <a:off x="3762572" y="3188198"/>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56" name="TextBox 55"/>
          <p:cNvSpPr txBox="1"/>
          <p:nvPr/>
        </p:nvSpPr>
        <p:spPr>
          <a:xfrm>
            <a:off x="4957041" y="3187432"/>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
        <p:nvSpPr>
          <p:cNvPr id="57" name="TextBox 56"/>
          <p:cNvSpPr txBox="1"/>
          <p:nvPr/>
        </p:nvSpPr>
        <p:spPr>
          <a:xfrm>
            <a:off x="6184083" y="3187431"/>
            <a:ext cx="325197" cy="537700"/>
          </a:xfrm>
          <a:prstGeom prst="rect">
            <a:avLst/>
          </a:prstGeom>
          <a:noFill/>
        </p:spPr>
        <p:txBody>
          <a:bodyPr wrap="none" lIns="75301" tIns="37650" rIns="75301" bIns="37650" rtlCol="0">
            <a:spAutoFit/>
          </a:bodyPr>
          <a:lstStyle/>
          <a:p>
            <a:r>
              <a:rPr lang="en-US" sz="3000" b="1" dirty="0">
                <a:gradFill>
                  <a:gsLst>
                    <a:gs pos="0">
                      <a:srgbClr val="FFFFFF"/>
                    </a:gs>
                    <a:gs pos="100000">
                      <a:srgbClr val="FFFFFF"/>
                    </a:gs>
                  </a:gsLst>
                  <a:lin ang="5400000" scaled="0"/>
                </a:gradFill>
              </a:rPr>
              <a:t>?</a:t>
            </a:r>
          </a:p>
        </p:txBody>
      </p:sp>
    </p:spTree>
    <p:extLst>
      <p:ext uri="{BB962C8B-B14F-4D97-AF65-F5344CB8AC3E}">
        <p14:creationId xmlns:p14="http://schemas.microsoft.com/office/powerpoint/2010/main" val="363077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Leverage the web – build Web APIs</a:t>
            </a:r>
          </a:p>
        </p:txBody>
      </p:sp>
      <p:grpSp>
        <p:nvGrpSpPr>
          <p:cNvPr id="3" name="Group 28"/>
          <p:cNvGrpSpPr/>
          <p:nvPr/>
        </p:nvGrpSpPr>
        <p:grpSpPr>
          <a:xfrm>
            <a:off x="1490539" y="4119034"/>
            <a:ext cx="5994841" cy="1999622"/>
            <a:chOff x="2484437" y="3926401"/>
            <a:chExt cx="8153400" cy="2039429"/>
          </a:xfrm>
        </p:grpSpPr>
        <p:grpSp>
          <p:nvGrpSpPr>
            <p:cNvPr id="10" name="Group 27"/>
            <p:cNvGrpSpPr/>
            <p:nvPr/>
          </p:nvGrpSpPr>
          <p:grpSpPr>
            <a:xfrm>
              <a:off x="2484437" y="3984630"/>
              <a:ext cx="1981200" cy="1981200"/>
              <a:chOff x="226291" y="3116262"/>
              <a:chExt cx="1981200" cy="1981200"/>
            </a:xfrm>
          </p:grpSpPr>
          <p:sp>
            <p:nvSpPr>
              <p:cNvPr id="20" name="Rectangle 19"/>
              <p:cNvSpPr/>
              <p:nvPr/>
            </p:nvSpPr>
            <p:spPr bwMode="auto">
              <a:xfrm>
                <a:off x="226291" y="311626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Browsers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67" y="3243433"/>
                <a:ext cx="977084" cy="939629"/>
              </a:xfrm>
              <a:prstGeom prst="rect">
                <a:avLst/>
              </a:prstGeom>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1591" y="3441150"/>
                <a:ext cx="990600" cy="9906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874" y="3610342"/>
                <a:ext cx="1145441" cy="1145439"/>
              </a:xfrm>
              <a:prstGeom prst="rect">
                <a:avLst/>
              </a:prstGeom>
            </p:spPr>
          </p:pic>
        </p:grpSp>
        <p:grpSp>
          <p:nvGrpSpPr>
            <p:cNvPr id="13" name="Group 26"/>
            <p:cNvGrpSpPr/>
            <p:nvPr/>
          </p:nvGrpSpPr>
          <p:grpSpPr>
            <a:xfrm>
              <a:off x="4541837" y="3984630"/>
              <a:ext cx="1981200" cy="1981200"/>
              <a:chOff x="2567831" y="3095471"/>
              <a:chExt cx="1981200" cy="1981200"/>
            </a:xfrm>
          </p:grpSpPr>
          <p:sp>
            <p:nvSpPr>
              <p:cNvPr id="21" name="Rectangle 20"/>
              <p:cNvSpPr/>
              <p:nvPr/>
            </p:nvSpPr>
            <p:spPr bwMode="auto">
              <a:xfrm>
                <a:off x="2567831" y="3095471"/>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Devices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9" name="Picture 3" descr="\\eventsql\dvd\Online_ART\DVD_Art_Sept-2-2010\Artwork_Imagery\Hardware Photos\OEM HW\Windows CE Embedded Devices\Abocom HA2500 (ST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5829" y="3344862"/>
                <a:ext cx="1257091" cy="4934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ventsql\dvd\Online_ART\DVD_Art_Sept-2-2010\Artwork_Imagery\Hardware Photos\OEM HW\Windows Embedded\DSCF Windows Embedded AutoP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3037" y="3779852"/>
                <a:ext cx="838643" cy="614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ventsql\dvd\Online_ART\DVD_Art_Sept-2-2010\Artwork_Imagery\Hardware Photos\Microsoft HW\Xbox 360\Kinect for Xbox 360\Xbox360_Gloss_Sensor_7-8View.png"/>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437924" y="3389565"/>
                <a:ext cx="1063324" cy="11664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6" name="Group 24"/>
            <p:cNvGrpSpPr/>
            <p:nvPr/>
          </p:nvGrpSpPr>
          <p:grpSpPr>
            <a:xfrm>
              <a:off x="6599237" y="3984630"/>
              <a:ext cx="1981200" cy="1981200"/>
              <a:chOff x="5990818" y="3140482"/>
              <a:chExt cx="1981200" cy="1981200"/>
            </a:xfrm>
          </p:grpSpPr>
          <p:sp>
            <p:nvSpPr>
              <p:cNvPr id="22" name="Rectangle 21"/>
              <p:cNvSpPr/>
              <p:nvPr/>
            </p:nvSpPr>
            <p:spPr bwMode="auto">
              <a:xfrm>
                <a:off x="5990818" y="3140482"/>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Phones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grpSp>
            <p:nvGrpSpPr>
              <p:cNvPr id="25" name="Group 9"/>
              <p:cNvGrpSpPr/>
              <p:nvPr/>
            </p:nvGrpSpPr>
            <p:grpSpPr>
              <a:xfrm>
                <a:off x="6727231" y="3304522"/>
                <a:ext cx="514831" cy="1313781"/>
                <a:chOff x="2907697" y="1347243"/>
                <a:chExt cx="743801" cy="1898080"/>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07697" y="1347243"/>
                  <a:ext cx="743801" cy="1462805"/>
                </a:xfrm>
                <a:prstGeom prst="rect">
                  <a:avLst/>
                </a:prstGeom>
              </p:spPr>
            </p:pic>
            <p:pic>
              <p:nvPicPr>
                <p:cNvPr id="12" name="Picture 11"/>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3116121" y="2830945"/>
                  <a:ext cx="353208" cy="414378"/>
                </a:xfrm>
                <a:prstGeom prst="rect">
                  <a:avLst/>
                </a:prstGeom>
              </p:spPr>
            </p:pic>
          </p:grpSp>
          <p:grpSp>
            <p:nvGrpSpPr>
              <p:cNvPr id="26" name="Group 12"/>
              <p:cNvGrpSpPr/>
              <p:nvPr/>
            </p:nvGrpSpPr>
            <p:grpSpPr>
              <a:xfrm>
                <a:off x="7349249" y="3304522"/>
                <a:ext cx="502071" cy="1418853"/>
                <a:chOff x="9320493" y="3209772"/>
                <a:chExt cx="1152635" cy="3257346"/>
              </a:xfrm>
            </p:grpSpPr>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20493" y="3209772"/>
                  <a:ext cx="1152635" cy="2277937"/>
                </a:xfrm>
                <a:prstGeom prst="rect">
                  <a:avLst/>
                </a:prstGeom>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9399181" y="5472718"/>
                  <a:ext cx="994400" cy="9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7" name="Group 15"/>
              <p:cNvGrpSpPr/>
              <p:nvPr/>
            </p:nvGrpSpPr>
            <p:grpSpPr>
              <a:xfrm>
                <a:off x="6096946" y="3304522"/>
                <a:ext cx="623335" cy="1356483"/>
                <a:chOff x="806081" y="4063063"/>
                <a:chExt cx="1077398" cy="2344596"/>
              </a:xfrm>
            </p:grpSpPr>
            <p:pic>
              <p:nvPicPr>
                <p:cNvPr id="17" name="Picture 16"/>
                <p:cNvPicPr>
                  <a:picLocks noChangeAspect="1"/>
                </p:cNvPicPr>
                <p:nvPr/>
              </p:nvPicPr>
              <p:blipFill>
                <a:blip r:embed="rId14" cstate="print">
                  <a:extLst>
                    <a:ext uri="{BEBA8EAE-BF5A-486C-A8C5-ECC9F3942E4B}">
                      <a14:imgProps xmlns:a14="http://schemas.microsoft.com/office/drawing/2010/main">
                        <a14:imgLayer r:embed="rId15">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863559" y="4063063"/>
                  <a:ext cx="962444" cy="1814892"/>
                </a:xfrm>
                <a:prstGeom prst="rect">
                  <a:avLst/>
                </a:prstGeom>
              </p:spPr>
            </p:pic>
            <p:pic>
              <p:nvPicPr>
                <p:cNvPr id="18" name="Picture 17"/>
                <p:cNvPicPr>
                  <a:picLocks noChangeAspect="1"/>
                </p:cNvPicPr>
                <p:nvPr/>
              </p:nvPicPr>
              <p:blipFill rotWithShape="1">
                <a:blip r:embed="rId16" cstate="print">
                  <a:extLst>
                    <a:ext uri="{28A0092B-C50C-407E-A947-70E740481C1C}">
                      <a14:useLocalDpi xmlns:a14="http://schemas.microsoft.com/office/drawing/2010/main" val="0"/>
                    </a:ext>
                  </a:extLst>
                </a:blip>
                <a:srcRect t="1" b="24452"/>
                <a:stretch/>
              </p:blipFill>
              <p:spPr>
                <a:xfrm>
                  <a:off x="806081" y="6006964"/>
                  <a:ext cx="1077398" cy="400695"/>
                </a:xfrm>
                <a:prstGeom prst="rect">
                  <a:avLst/>
                </a:prstGeom>
              </p:spPr>
            </p:pic>
          </p:grpSp>
        </p:grpSp>
        <p:grpSp>
          <p:nvGrpSpPr>
            <p:cNvPr id="28" name="Group 25"/>
            <p:cNvGrpSpPr/>
            <p:nvPr/>
          </p:nvGrpSpPr>
          <p:grpSpPr>
            <a:xfrm>
              <a:off x="8656637" y="3926401"/>
              <a:ext cx="1981200" cy="2039429"/>
              <a:chOff x="9179465" y="3612541"/>
              <a:chExt cx="1981200" cy="2039429"/>
            </a:xfrm>
          </p:grpSpPr>
          <p:sp>
            <p:nvSpPr>
              <p:cNvPr id="23" name="Rectangle 22"/>
              <p:cNvSpPr/>
              <p:nvPr/>
            </p:nvSpPr>
            <p:spPr bwMode="auto">
              <a:xfrm>
                <a:off x="9179465" y="3670770"/>
                <a:ext cx="1981200" cy="19812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767836"/>
                <a:r>
                  <a:rPr lang="en-US" sz="1600" spc="-84" dirty="0">
                    <a:gradFill>
                      <a:gsLst>
                        <a:gs pos="0">
                          <a:srgbClr val="505050"/>
                        </a:gs>
                        <a:gs pos="100000">
                          <a:srgbClr val="505050"/>
                        </a:gs>
                      </a:gsLst>
                      <a:lin ang="5400000" scaled="0"/>
                    </a:gradFill>
                    <a:ea typeface="Segoe UI" pitchFamily="34" charset="0"/>
                    <a:cs typeface="Segoe UI" pitchFamily="34" charset="0"/>
                  </a:rPr>
                  <a:t>Tablets</a:t>
                </a:r>
                <a:endParaRPr lang="en-US" sz="1300" spc="-84" dirty="0">
                  <a:gradFill>
                    <a:gsLst>
                      <a:gs pos="0">
                        <a:srgbClr val="505050"/>
                      </a:gs>
                      <a:gs pos="100000">
                        <a:srgbClr val="505050"/>
                      </a:gs>
                    </a:gsLst>
                    <a:lin ang="5400000" scaled="0"/>
                  </a:gradFill>
                  <a:ea typeface="Segoe UI" pitchFamily="34" charset="0"/>
                  <a:cs typeface="Segoe UI" pitchFamily="34" charset="0"/>
                </a:endParaRPr>
              </a:p>
            </p:txBody>
          </p:sp>
          <p:pic>
            <p:nvPicPr>
              <p:cNvPr id="24" name="Picture 23" descr="16x9 Tablet view 1 left.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209376" y="3612541"/>
                <a:ext cx="1921378" cy="1713639"/>
              </a:xfrm>
              <a:prstGeom prst="rect">
                <a:avLst/>
              </a:prstGeom>
            </p:spPr>
          </p:pic>
        </p:grpSp>
      </p:grpSp>
      <p:sp>
        <p:nvSpPr>
          <p:cNvPr id="19" name="Rectangle 18"/>
          <p:cNvSpPr/>
          <p:nvPr/>
        </p:nvSpPr>
        <p:spPr bwMode="auto">
          <a:xfrm>
            <a:off x="1656551" y="2937413"/>
            <a:ext cx="5606592" cy="1148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5301" tIns="75301" rIns="28241" bIns="28241" rtlCol="0" anchor="ctr" anchorCtr="0"/>
          <a:lstStyle/>
          <a:p>
            <a:pPr algn="ctr" defTabSz="767836"/>
            <a:r>
              <a:rPr lang="en-US" sz="5400" spc="-84" dirty="0">
                <a:gradFill>
                  <a:gsLst>
                    <a:gs pos="0">
                      <a:srgbClr val="FFFFFF"/>
                    </a:gs>
                    <a:gs pos="100000">
                      <a:srgbClr val="FFFFFF"/>
                    </a:gs>
                  </a:gsLst>
                  <a:lin ang="5400000" scaled="0"/>
                </a:gradFill>
                <a:latin typeface="Segoe UI Light"/>
                <a:ea typeface="Segoe UI" pitchFamily="34" charset="0"/>
                <a:cs typeface="Segoe UI" pitchFamily="34" charset="0"/>
              </a:rPr>
              <a:t>Web API</a:t>
            </a:r>
          </a:p>
        </p:txBody>
      </p:sp>
      <p:grpSp>
        <p:nvGrpSpPr>
          <p:cNvPr id="29" name="Group 55"/>
          <p:cNvGrpSpPr/>
          <p:nvPr/>
        </p:nvGrpSpPr>
        <p:grpSpPr>
          <a:xfrm>
            <a:off x="2790209" y="1434483"/>
            <a:ext cx="1072158" cy="1429747"/>
            <a:chOff x="5361365" y="1445282"/>
            <a:chExt cx="1458210" cy="1458210"/>
          </a:xfrm>
        </p:grpSpPr>
        <p:sp>
          <p:nvSpPr>
            <p:cNvPr id="57" name="Rectangle 56"/>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Rounded Rectangular Callout 57"/>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58"/>
          <p:cNvGrpSpPr/>
          <p:nvPr/>
        </p:nvGrpSpPr>
        <p:grpSpPr>
          <a:xfrm>
            <a:off x="3923868" y="1434483"/>
            <a:ext cx="1072158" cy="1429747"/>
            <a:chOff x="5361365" y="1445282"/>
            <a:chExt cx="1458210" cy="1458210"/>
          </a:xfrm>
        </p:grpSpPr>
        <p:sp>
          <p:nvSpPr>
            <p:cNvPr id="63" name="Rectangle 62"/>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r>
                <a:rPr lang="en-US" sz="1300" spc="-84" dirty="0">
                  <a:gradFill>
                    <a:gsLst>
                      <a:gs pos="0">
                        <a:srgbClr val="FFFFFF"/>
                      </a:gs>
                      <a:gs pos="100000">
                        <a:srgbClr val="FFFFFF"/>
                      </a:gs>
                    </a:gsLst>
                    <a:lin ang="5400000" scaled="0"/>
                  </a:gradFill>
                  <a:ea typeface="Segoe UI" pitchFamily="34" charset="0"/>
                  <a:cs typeface="Segoe UI" pitchFamily="34" charset="0"/>
                </a:rPr>
                <a:t>App</a:t>
              </a:r>
            </a:p>
          </p:txBody>
        </p:sp>
        <p:sp>
          <p:nvSpPr>
            <p:cNvPr id="64" name="Rounded Rectangular Callout 63"/>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64"/>
          <p:cNvGrpSpPr/>
          <p:nvPr/>
        </p:nvGrpSpPr>
        <p:grpSpPr>
          <a:xfrm>
            <a:off x="5057426" y="1434483"/>
            <a:ext cx="1072158" cy="1429747"/>
            <a:chOff x="5361365" y="1445282"/>
            <a:chExt cx="1458210" cy="1458210"/>
          </a:xfrm>
        </p:grpSpPr>
        <p:sp>
          <p:nvSpPr>
            <p:cNvPr id="66" name="Rectangle 65"/>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70" name="Rounded Rectangular Callout 69"/>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70"/>
          <p:cNvGrpSpPr/>
          <p:nvPr/>
        </p:nvGrpSpPr>
        <p:grpSpPr>
          <a:xfrm>
            <a:off x="6190984" y="1434483"/>
            <a:ext cx="1072158" cy="1429747"/>
            <a:chOff x="5361365" y="1445282"/>
            <a:chExt cx="1458210" cy="1458210"/>
          </a:xfrm>
        </p:grpSpPr>
        <p:sp>
          <p:nvSpPr>
            <p:cNvPr id="72" name="Rectangle 71"/>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73" name="Rounded Rectangular Callout 72"/>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73"/>
          <p:cNvGrpSpPr/>
          <p:nvPr/>
        </p:nvGrpSpPr>
        <p:grpSpPr>
          <a:xfrm>
            <a:off x="1656551" y="1434483"/>
            <a:ext cx="1072158" cy="1429747"/>
            <a:chOff x="5361365" y="1445282"/>
            <a:chExt cx="1458210" cy="1458210"/>
          </a:xfrm>
        </p:grpSpPr>
        <p:sp>
          <p:nvSpPr>
            <p:cNvPr id="75" name="Rectangle 74"/>
            <p:cNvSpPr/>
            <p:nvPr/>
          </p:nvSpPr>
          <p:spPr bwMode="auto">
            <a:xfrm>
              <a:off x="5361365" y="1445282"/>
              <a:ext cx="1458210" cy="14582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91440" rtlCol="0" anchor="b"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sp>
          <p:nvSpPr>
            <p:cNvPr id="76" name="Rounded Rectangular Callout 75"/>
            <p:cNvSpPr/>
            <p:nvPr/>
          </p:nvSpPr>
          <p:spPr bwMode="auto">
            <a:xfrm>
              <a:off x="5633270" y="1817814"/>
              <a:ext cx="914400" cy="612648"/>
            </a:xfrm>
            <a:prstGeom prst="wedgeRoundRectCallout">
              <a:avLst>
                <a:gd name="adj1" fmla="val -39947"/>
                <a:gd name="adj2" fmla="val 79616"/>
                <a:gd name="adj3" fmla="val 166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767836"/>
              <a:endParaRPr lang="en-US" sz="1300" spc="-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424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3031" y="1588"/>
          <a:ext cx="1190" cy="1587"/>
        </p:xfrm>
        <a:graphic>
          <a:graphicData uri="http://schemas.openxmlformats.org/presentationml/2006/ole">
            <mc:AlternateContent xmlns:mc="http://schemas.openxmlformats.org/markup-compatibility/2006">
              <mc:Choice xmlns:v="urn:schemas-microsoft-com:vml" Requires="v">
                <p:oleObj name="think-cell Slide" r:id="rId10" imgW="216" imgH="216" progId="">
                  <p:embed/>
                </p:oleObj>
              </mc:Choice>
              <mc:Fallback>
                <p:oleObj name="think-cell Slide" r:id="rId10" imgW="216" imgH="216" progId="">
                  <p:embed/>
                  <p:pic>
                    <p:nvPicPr>
                      <p:cNvPr id="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1" y="1588"/>
                        <a:ext cx="1190"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7"/>
          <p:cNvSpPr>
            <a:spLocks noGrp="1"/>
          </p:cNvSpPr>
          <p:nvPr>
            <p:ph type="title"/>
          </p:nvPr>
        </p:nvSpPr>
        <p:spPr/>
        <p:txBody>
          <a:bodyPr/>
          <a:lstStyle/>
          <a:p>
            <a:r>
              <a:rPr lang="en-US" dirty="0"/>
              <a:t>What is a Web API?</a:t>
            </a:r>
          </a:p>
        </p:txBody>
      </p:sp>
      <p:grpSp>
        <p:nvGrpSpPr>
          <p:cNvPr id="3" name="Group 4"/>
          <p:cNvGrpSpPr/>
          <p:nvPr/>
        </p:nvGrpSpPr>
        <p:grpSpPr>
          <a:xfrm>
            <a:off x="304800" y="1981200"/>
            <a:ext cx="8572062" cy="914400"/>
            <a:chOff x="519113" y="1453896"/>
            <a:chExt cx="11161845" cy="914400"/>
          </a:xfrm>
        </p:grpSpPr>
        <p:sp>
          <p:nvSpPr>
            <p:cNvPr id="17" name="Rectangle 16"/>
            <p:cNvSpPr/>
            <p:nvPr>
              <p:custDataLst>
                <p:tags r:id="rId6"/>
              </p:custDataLst>
            </p:nvPr>
          </p:nvSpPr>
          <p:spPr bwMode="auto">
            <a:xfrm>
              <a:off x="519113" y="1453896"/>
              <a:ext cx="11161845" cy="91440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algn="ctr" defTabSz="767741"/>
              <a:endParaRPr lang="en-US" dirty="0">
                <a:solidFill>
                  <a:srgbClr val="FFFFFF">
                    <a:alpha val="99000"/>
                  </a:srgbClr>
                </a:solidFill>
                <a:ea typeface="Segoe UI" pitchFamily="34" charset="0"/>
                <a:cs typeface="Segoe UI" pitchFamily="34" charset="0"/>
              </a:endParaRPr>
            </a:p>
          </p:txBody>
        </p:sp>
        <p:sp>
          <p:nvSpPr>
            <p:cNvPr id="18" name="Rectangle 17"/>
            <p:cNvSpPr/>
            <p:nvPr>
              <p:custDataLst>
                <p:tags r:id="rId7"/>
              </p:custDataLst>
            </p:nvPr>
          </p:nvSpPr>
          <p:spPr>
            <a:xfrm>
              <a:off x="519113" y="1687958"/>
              <a:ext cx="11161845" cy="446276"/>
            </a:xfrm>
            <a:prstGeom prst="rect">
              <a:avLst/>
            </a:prstGeom>
          </p:spPr>
          <p:txBody>
            <a:bodyPr wrap="square" lIns="186521" rIns="93260" anchor="ctr">
              <a:spAutoFit/>
            </a:bodyPr>
            <a:lstStyle/>
            <a:p>
              <a:pPr>
                <a:buSzPct val="105000"/>
              </a:pPr>
              <a:r>
                <a:rPr lang="en-US" sz="2300" dirty="0">
                  <a:gradFill>
                    <a:gsLst>
                      <a:gs pos="0">
                        <a:srgbClr val="FFFFFF"/>
                      </a:gs>
                      <a:gs pos="86000">
                        <a:srgbClr val="FFFFFF"/>
                      </a:gs>
                    </a:gsLst>
                    <a:lin ang="5400000" scaled="0"/>
                  </a:gradFill>
                  <a:latin typeface="Segoe UI Light"/>
                </a:rPr>
                <a:t>An HTTP service</a:t>
              </a:r>
            </a:p>
          </p:txBody>
        </p:sp>
      </p:grpSp>
      <p:grpSp>
        <p:nvGrpSpPr>
          <p:cNvPr id="4" name="Group 3"/>
          <p:cNvGrpSpPr/>
          <p:nvPr/>
        </p:nvGrpSpPr>
        <p:grpSpPr>
          <a:xfrm>
            <a:off x="304800" y="3042169"/>
            <a:ext cx="8572062" cy="914400"/>
            <a:chOff x="519113" y="2523653"/>
            <a:chExt cx="11161845" cy="914400"/>
          </a:xfrm>
        </p:grpSpPr>
        <p:sp>
          <p:nvSpPr>
            <p:cNvPr id="19" name="Rectangle 18"/>
            <p:cNvSpPr/>
            <p:nvPr>
              <p:custDataLst>
                <p:tags r:id="rId4"/>
              </p:custDataLst>
            </p:nvPr>
          </p:nvSpPr>
          <p:spPr bwMode="auto">
            <a:xfrm>
              <a:off x="519113" y="2523653"/>
              <a:ext cx="11161845" cy="914400"/>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algn="ctr" defTabSz="767741"/>
              <a:endParaRPr lang="en-US" dirty="0">
                <a:solidFill>
                  <a:srgbClr val="FFFFFF">
                    <a:alpha val="99000"/>
                  </a:srgbClr>
                </a:solidFill>
                <a:ea typeface="Segoe UI" pitchFamily="34" charset="0"/>
                <a:cs typeface="Segoe UI" pitchFamily="34" charset="0"/>
              </a:endParaRPr>
            </a:p>
          </p:txBody>
        </p:sp>
        <p:sp>
          <p:nvSpPr>
            <p:cNvPr id="20" name="Rectangle 19"/>
            <p:cNvSpPr/>
            <p:nvPr>
              <p:custDataLst>
                <p:tags r:id="rId5"/>
              </p:custDataLst>
            </p:nvPr>
          </p:nvSpPr>
          <p:spPr>
            <a:xfrm>
              <a:off x="519113" y="2757715"/>
              <a:ext cx="11161845" cy="446276"/>
            </a:xfrm>
            <a:prstGeom prst="rect">
              <a:avLst/>
            </a:prstGeom>
          </p:spPr>
          <p:txBody>
            <a:bodyPr wrap="square" lIns="186521" rIns="93260" anchor="ctr">
              <a:spAutoFit/>
            </a:bodyPr>
            <a:lstStyle/>
            <a:p>
              <a:pPr>
                <a:buSzPct val="105000"/>
              </a:pPr>
              <a:r>
                <a:rPr lang="en-US" sz="2300" dirty="0">
                  <a:gradFill>
                    <a:gsLst>
                      <a:gs pos="0">
                        <a:srgbClr val="FFFFFF"/>
                      </a:gs>
                      <a:gs pos="86000">
                        <a:srgbClr val="FFFFFF"/>
                      </a:gs>
                    </a:gsLst>
                    <a:lin ang="5400000" scaled="0"/>
                  </a:gradFill>
                  <a:latin typeface="Segoe UI Light"/>
                </a:rPr>
                <a:t>Designed for broad reach</a:t>
              </a:r>
            </a:p>
          </p:txBody>
        </p:sp>
      </p:grpSp>
      <p:grpSp>
        <p:nvGrpSpPr>
          <p:cNvPr id="5" name="Group 2"/>
          <p:cNvGrpSpPr/>
          <p:nvPr/>
        </p:nvGrpSpPr>
        <p:grpSpPr>
          <a:xfrm>
            <a:off x="304800" y="4103137"/>
            <a:ext cx="8572062" cy="914400"/>
            <a:chOff x="519113" y="3575833"/>
            <a:chExt cx="11161845" cy="914400"/>
          </a:xfrm>
        </p:grpSpPr>
        <p:sp>
          <p:nvSpPr>
            <p:cNvPr id="21" name="Rectangle 20"/>
            <p:cNvSpPr/>
            <p:nvPr>
              <p:custDataLst>
                <p:tags r:id="rId2"/>
              </p:custDataLst>
            </p:nvPr>
          </p:nvSpPr>
          <p:spPr bwMode="auto">
            <a:xfrm>
              <a:off x="519113" y="3575833"/>
              <a:ext cx="11161845" cy="914400"/>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3256" tIns="46628" rIns="93256" bIns="46628" numCol="1" rtlCol="0" anchor="ctr" anchorCtr="0" compatLnSpc="1">
              <a:prstTxWarp prst="textNoShape">
                <a:avLst/>
              </a:prstTxWarp>
            </a:bodyPr>
            <a:lstStyle/>
            <a:p>
              <a:pPr algn="ctr" defTabSz="767741"/>
              <a:endParaRPr lang="en-US" dirty="0">
                <a:solidFill>
                  <a:srgbClr val="FFFFFF">
                    <a:alpha val="99000"/>
                  </a:srgbClr>
                </a:solidFill>
                <a:ea typeface="Segoe UI" pitchFamily="34" charset="0"/>
                <a:cs typeface="Segoe UI" pitchFamily="34" charset="0"/>
              </a:endParaRPr>
            </a:p>
          </p:txBody>
        </p:sp>
        <p:sp>
          <p:nvSpPr>
            <p:cNvPr id="22" name="Rectangle 21"/>
            <p:cNvSpPr/>
            <p:nvPr>
              <p:custDataLst>
                <p:tags r:id="rId3"/>
              </p:custDataLst>
            </p:nvPr>
          </p:nvSpPr>
          <p:spPr>
            <a:xfrm>
              <a:off x="519113" y="3809895"/>
              <a:ext cx="11161845" cy="446276"/>
            </a:xfrm>
            <a:prstGeom prst="rect">
              <a:avLst/>
            </a:prstGeom>
          </p:spPr>
          <p:txBody>
            <a:bodyPr wrap="square" lIns="186521" rIns="93260" anchor="ctr">
              <a:spAutoFit/>
            </a:bodyPr>
            <a:lstStyle/>
            <a:p>
              <a:pPr>
                <a:buSzPct val="105000"/>
              </a:pPr>
              <a:r>
                <a:rPr lang="en-US" sz="2300" dirty="0">
                  <a:gradFill>
                    <a:gsLst>
                      <a:gs pos="0">
                        <a:srgbClr val="FFFFFF"/>
                      </a:gs>
                      <a:gs pos="86000">
                        <a:srgbClr val="FFFFFF"/>
                      </a:gs>
                    </a:gsLst>
                    <a:lin ang="5400000" scaled="0"/>
                  </a:gradFill>
                  <a:latin typeface="Segoe UI Light"/>
                </a:rPr>
                <a:t>Uses HTTP as an application protocol, not a transport protocol</a:t>
              </a:r>
            </a:p>
          </p:txBody>
        </p:sp>
      </p:grpSp>
    </p:spTree>
    <p:extLst>
      <p:ext uri="{BB962C8B-B14F-4D97-AF65-F5344CB8AC3E}">
        <p14:creationId xmlns:p14="http://schemas.microsoft.com/office/powerpoint/2010/main" val="9261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Web API?</a:t>
            </a:r>
          </a:p>
        </p:txBody>
      </p:sp>
      <p:sp>
        <p:nvSpPr>
          <p:cNvPr id="3" name="Content Placeholder 2"/>
          <p:cNvSpPr>
            <a:spLocks noGrp="1"/>
          </p:cNvSpPr>
          <p:nvPr>
            <p:ph idx="1"/>
          </p:nvPr>
        </p:nvSpPr>
        <p:spPr/>
        <p:txBody>
          <a:bodyPr>
            <a:normAutofit/>
          </a:bodyPr>
          <a:lstStyle/>
          <a:p>
            <a:r>
              <a:rPr lang="en-IN" dirty="0"/>
              <a:t>If you like to expose your service data to the browsers and as well as all these modern devices apps in fast and simple way, you should have an API which is compatible with browsers and all these devices.</a:t>
            </a:r>
          </a:p>
        </p:txBody>
      </p:sp>
      <p:pic>
        <p:nvPicPr>
          <p:cNvPr id="44034" name="Picture 2" descr="http://www.dotnet-tricks.com/Content/images/webapi/webapi.png"/>
          <p:cNvPicPr>
            <a:picLocks noChangeAspect="1" noChangeArrowheads="1"/>
          </p:cNvPicPr>
          <p:nvPr/>
        </p:nvPicPr>
        <p:blipFill>
          <a:blip r:embed="rId2" cstate="print"/>
          <a:srcRect/>
          <a:stretch>
            <a:fillRect/>
          </a:stretch>
        </p:blipFill>
        <p:spPr bwMode="auto">
          <a:xfrm>
            <a:off x="2362200" y="4275486"/>
            <a:ext cx="4314825" cy="2392014"/>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609601" y="1676400"/>
            <a:ext cx="8153400" cy="4724400"/>
          </a:xfrm>
        </p:spPr>
        <p:txBody>
          <a:bodyPr/>
          <a:lstStyle/>
          <a:p>
            <a:pPr>
              <a:lnSpc>
                <a:spcPct val="50000"/>
              </a:lnSpc>
            </a:pPr>
            <a:r>
              <a:rPr lang="en-US" sz="2300" dirty="0"/>
              <a:t>First-class modern HTTP programming model</a:t>
            </a:r>
          </a:p>
          <a:p>
            <a:r>
              <a:rPr lang="en-US" sz="2300" dirty="0"/>
              <a:t>Easily map resources to URIs and implement the uniform interface of HTTP</a:t>
            </a:r>
          </a:p>
          <a:p>
            <a:r>
              <a:rPr lang="en-US" sz="2300" dirty="0"/>
              <a:t>Rich support for formats and HTTP content negotiation</a:t>
            </a:r>
          </a:p>
          <a:p>
            <a:r>
              <a:rPr lang="en-US" sz="2300" dirty="0"/>
              <a:t>Enable hypermedia and link generation – HATEOAS (</a:t>
            </a:r>
            <a:r>
              <a:rPr lang="en-IN" sz="2400" dirty="0"/>
              <a:t>Hypermedia as the Engine of Application State</a:t>
            </a:r>
            <a:r>
              <a:rPr lang="en-US" sz="2300" dirty="0"/>
              <a:t>)</a:t>
            </a:r>
          </a:p>
          <a:p>
            <a:r>
              <a:rPr lang="en-US" sz="2300" dirty="0"/>
              <a:t>Separate out cross cutting concerns</a:t>
            </a:r>
          </a:p>
          <a:p>
            <a:r>
              <a:rPr lang="en-US" sz="2300" dirty="0"/>
              <a:t>Flexible hosting</a:t>
            </a:r>
          </a:p>
          <a:p>
            <a:r>
              <a:rPr lang="en-US" sz="2300" dirty="0"/>
              <a:t>Light-weight, testable, scales</a:t>
            </a:r>
          </a:p>
        </p:txBody>
      </p:sp>
      <p:sp>
        <p:nvSpPr>
          <p:cNvPr id="9" name="TextBox 8"/>
          <p:cNvSpPr txBox="1"/>
          <p:nvPr/>
        </p:nvSpPr>
        <p:spPr>
          <a:xfrm>
            <a:off x="381000" y="457200"/>
            <a:ext cx="7315200" cy="784830"/>
          </a:xfrm>
          <a:prstGeom prst="rect">
            <a:avLst/>
          </a:prstGeom>
          <a:noFill/>
        </p:spPr>
        <p:txBody>
          <a:bodyPr wrap="square" rtlCol="0">
            <a:spAutoFit/>
          </a:bodyPr>
          <a:lstStyle/>
          <a:p>
            <a:r>
              <a:rPr lang="en-IN" sz="4500" b="1" dirty="0">
                <a:solidFill>
                  <a:schemeClr val="accent1">
                    <a:satMod val="150000"/>
                  </a:schemeClr>
                </a:solidFill>
                <a:latin typeface="+mj-lt"/>
                <a:ea typeface="+mj-ea"/>
                <a:cs typeface="+mj-cs"/>
              </a:rPr>
              <a:t>Why Web API?</a:t>
            </a:r>
          </a:p>
        </p:txBody>
      </p:sp>
    </p:spTree>
    <p:extLst>
      <p:ext uri="{BB962C8B-B14F-4D97-AF65-F5344CB8AC3E}">
        <p14:creationId xmlns:p14="http://schemas.microsoft.com/office/powerpoint/2010/main" val="162915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API Growth</a:t>
            </a:r>
          </a:p>
        </p:txBody>
      </p:sp>
      <p:pic>
        <p:nvPicPr>
          <p:cNvPr id="8" name="Picture 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9600" y="1676400"/>
            <a:ext cx="7543800" cy="4419600"/>
          </a:xfrm>
          <a:prstGeom prst="rect">
            <a:avLst/>
          </a:prstGeom>
          <a:noFill/>
          <a:ln>
            <a:noFill/>
          </a:ln>
        </p:spPr>
      </p:pic>
      <p:sp>
        <p:nvSpPr>
          <p:cNvPr id="9" name="TextBox 8"/>
          <p:cNvSpPr txBox="1"/>
          <p:nvPr/>
        </p:nvSpPr>
        <p:spPr>
          <a:xfrm>
            <a:off x="533400" y="6221968"/>
            <a:ext cx="8077200" cy="369332"/>
          </a:xfrm>
          <a:prstGeom prst="rect">
            <a:avLst/>
          </a:prstGeom>
          <a:noFill/>
        </p:spPr>
        <p:txBody>
          <a:bodyPr wrap="square" rtlCol="0">
            <a:spAutoFit/>
          </a:bodyPr>
          <a:lstStyle/>
          <a:p>
            <a:pPr algn="ctr"/>
            <a:r>
              <a:rPr lang="en-US" dirty="0"/>
              <a:t>Source: </a:t>
            </a:r>
            <a:r>
              <a:rPr lang="en-US" dirty="0">
                <a:hlinkClick r:id="rId4"/>
              </a:rPr>
              <a:t>www.programmableweb.com</a:t>
            </a:r>
            <a:r>
              <a:rPr lang="en-US" dirty="0"/>
              <a:t> – current APIs: 10720</a:t>
            </a:r>
          </a:p>
        </p:txBody>
      </p:sp>
    </p:spTree>
    <p:extLst>
      <p:ext uri="{BB962C8B-B14F-4D97-AF65-F5344CB8AC3E}">
        <p14:creationId xmlns:p14="http://schemas.microsoft.com/office/powerpoint/2010/main" val="92886590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An Overview</a:t>
            </a:r>
          </a:p>
        </p:txBody>
      </p:sp>
      <p:sp>
        <p:nvSpPr>
          <p:cNvPr id="3" name="Content Placeholder 2"/>
          <p:cNvSpPr>
            <a:spLocks noGrp="1"/>
          </p:cNvSpPr>
          <p:nvPr>
            <p:ph idx="1"/>
          </p:nvPr>
        </p:nvSpPr>
        <p:spPr/>
        <p:txBody>
          <a:bodyPr/>
          <a:lstStyle/>
          <a:p>
            <a:r>
              <a:rPr lang="en-IN" dirty="0"/>
              <a:t>One ASP.Net Vision</a:t>
            </a:r>
          </a:p>
        </p:txBody>
      </p:sp>
      <p:pic>
        <p:nvPicPr>
          <p:cNvPr id="1026" name="Picture 2" descr="All the parts of ASP.NET, all the subsystems are all part of the larger ASP.NET community"/>
          <p:cNvPicPr>
            <a:picLocks noChangeAspect="1" noChangeArrowheads="1"/>
          </p:cNvPicPr>
          <p:nvPr/>
        </p:nvPicPr>
        <p:blipFill>
          <a:blip r:embed="rId2" cstate="print"/>
          <a:srcRect/>
          <a:stretch>
            <a:fillRect/>
          </a:stretch>
        </p:blipFill>
        <p:spPr bwMode="auto">
          <a:xfrm>
            <a:off x="1219200" y="2667000"/>
            <a:ext cx="7039920" cy="310515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9437" y="1453896"/>
            <a:ext cx="8373564" cy="914400"/>
            <a:chOff x="519113" y="1453896"/>
            <a:chExt cx="11161845" cy="914400"/>
          </a:xfrm>
        </p:grpSpPr>
        <p:sp>
          <p:nvSpPr>
            <p:cNvPr id="4" name="Rectangle 3"/>
            <p:cNvSpPr/>
            <p:nvPr>
              <p:custDataLst>
                <p:tags r:id="rId1"/>
              </p:custDataLst>
            </p:nvPr>
          </p:nvSpPr>
          <p:spPr bwMode="auto">
            <a:xfrm>
              <a:off x="519113" y="1453896"/>
              <a:ext cx="11161845" cy="914400"/>
            </a:xfrm>
            <a:prstGeom prst="rect">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9000"/>
                  </a:srgbClr>
                </a:solidFill>
                <a:ea typeface="Segoe UI" pitchFamily="34" charset="0"/>
                <a:cs typeface="Segoe UI" pitchFamily="34" charset="0"/>
              </a:endParaRPr>
            </a:p>
          </p:txBody>
        </p:sp>
        <p:sp>
          <p:nvSpPr>
            <p:cNvPr id="5" name="Rectangle 4"/>
            <p:cNvSpPr/>
            <p:nvPr>
              <p:custDataLst>
                <p:tags r:id="rId2"/>
              </p:custDataLst>
            </p:nvPr>
          </p:nvSpPr>
          <p:spPr>
            <a:xfrm>
              <a:off x="519113" y="1649486"/>
              <a:ext cx="11161845" cy="523220"/>
            </a:xfrm>
            <a:prstGeom prst="rect">
              <a:avLst/>
            </a:prstGeom>
          </p:spPr>
          <p:txBody>
            <a:bodyPr wrap="square" lIns="182880" rIns="91440" anchor="ctr">
              <a:spAutoFit/>
            </a:bodyPr>
            <a:lstStyle/>
            <a:p>
              <a:pPr>
                <a:buSzPct val="105000"/>
              </a:pPr>
              <a:r>
                <a:rPr lang="en-US" sz="2800" dirty="0">
                  <a:gradFill>
                    <a:gsLst>
                      <a:gs pos="0">
                        <a:srgbClr val="FFFFFF"/>
                      </a:gs>
                      <a:gs pos="86000">
                        <a:srgbClr val="FFFFFF"/>
                      </a:gs>
                    </a:gsLst>
                    <a:lin ang="5400000" scaled="0"/>
                  </a:gradFill>
                </a:rPr>
                <a:t>Reach More Clients</a:t>
              </a:r>
            </a:p>
          </p:txBody>
        </p:sp>
      </p:grpSp>
      <p:sp>
        <p:nvSpPr>
          <p:cNvPr id="6" name="Rectangle 5"/>
          <p:cNvSpPr/>
          <p:nvPr/>
        </p:nvSpPr>
        <p:spPr bwMode="auto">
          <a:xfrm>
            <a:off x="389436" y="2507811"/>
            <a:ext cx="8363937" cy="413746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8824"/>
                </a:srgbClr>
              </a:solidFill>
              <a:latin typeface="Segoe UI" pitchFamily="34" charset="0"/>
              <a:ea typeface="Segoe UI" pitchFamily="34" charset="0"/>
              <a:cs typeface="Segoe UI" pitchFamily="34" charset="0"/>
            </a:endParaRPr>
          </a:p>
        </p:txBody>
      </p:sp>
      <p:pic>
        <p:nvPicPr>
          <p:cNvPr id="7" name="Picture 5" descr="\\eventsql\dvd\Online_ART\DVD_Art_Sept-2-2010\Artwork_Imagery\Hardware Photos\OEM HW\Windows Embedded\DSCF Windows Embedded AutoP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8349" y="5124333"/>
            <a:ext cx="985713" cy="9629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eventsql\dvd\Online_ART\DVD_Art_Sept-2-2010\Artwork_Imagery\Hardware Photos\OEM HW\Windows CE Embedded Devices\Abocom HA2500 (ST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2141" y="5264921"/>
            <a:ext cx="1303065" cy="6817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ventsql\dvd\Online_ART\DVD_Art_Sept-2-2010\Artwork_Imagery\Hardware Photos\Microsoft HW\Xbox 360\Kinect for Xbox 360\Xbox360_Gloss_Sensor_7-8View.png"/>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938417" y="2828165"/>
            <a:ext cx="1078869" cy="157759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 name="Group 9"/>
          <p:cNvGrpSpPr/>
          <p:nvPr/>
        </p:nvGrpSpPr>
        <p:grpSpPr>
          <a:xfrm>
            <a:off x="6350930" y="2929177"/>
            <a:ext cx="856918" cy="1375567"/>
            <a:chOff x="2762555" y="1336959"/>
            <a:chExt cx="1214703" cy="1462805"/>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62555" y="1336959"/>
              <a:ext cx="743801" cy="1462805"/>
            </a:xfrm>
            <a:prstGeom prst="rect">
              <a:avLst/>
            </a:prstGeom>
          </p:spPr>
        </p:pic>
        <p:pic>
          <p:nvPicPr>
            <p:cNvPr id="12" name="Picture 11"/>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3527598" y="2216435"/>
              <a:ext cx="449660" cy="527534"/>
            </a:xfrm>
            <a:prstGeom prst="rect">
              <a:avLst/>
            </a:prstGeom>
          </p:spPr>
        </p:pic>
      </p:grpSp>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5826" y="3147146"/>
            <a:ext cx="733004" cy="939629"/>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09343" y="3089099"/>
            <a:ext cx="792000" cy="1055723"/>
          </a:xfrm>
          <a:prstGeom prst="rect">
            <a:avLst/>
          </a:prstGeom>
        </p:spPr>
      </p:pic>
      <p:pic>
        <p:nvPicPr>
          <p:cNvPr id="15" name="Picture 14"/>
          <p:cNvPicPr>
            <a:picLocks noChangeAspect="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757433" y="3072970"/>
            <a:ext cx="816198" cy="1087980"/>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66874" y="2819573"/>
            <a:ext cx="892882" cy="1594774"/>
          </a:xfrm>
          <a:prstGeom prst="rect">
            <a:avLst/>
          </a:prstGeom>
        </p:spPr>
      </p:pic>
      <p:pic>
        <p:nvPicPr>
          <p:cNvPr id="17" name="Picture 16"/>
          <p:cNvPicPr>
            <a:picLocks noChangeAspect="1"/>
          </p:cNvPicPr>
          <p:nvPr/>
        </p:nvPicPr>
        <p:blipFill rotWithShape="1">
          <a:blip r:embed="rId16" cstate="print">
            <a:extLst>
              <a:ext uri="{28A0092B-C50C-407E-A947-70E740481C1C}">
                <a14:useLocalDpi xmlns:a14="http://schemas.microsoft.com/office/drawing/2010/main" val="0"/>
              </a:ext>
            </a:extLst>
          </a:blip>
          <a:srcRect l="2437" r="3162"/>
          <a:stretch/>
        </p:blipFill>
        <p:spPr>
          <a:xfrm>
            <a:off x="2057228" y="5015759"/>
            <a:ext cx="1131769" cy="1180080"/>
          </a:xfrm>
          <a:prstGeom prst="roundRect">
            <a:avLst>
              <a:gd name="adj" fmla="val 13510"/>
            </a:avLst>
          </a:prstGeom>
          <a:noFill/>
          <a:ln>
            <a:noFill/>
          </a:ln>
        </p:spPr>
      </p:pic>
      <p:grpSp>
        <p:nvGrpSpPr>
          <p:cNvPr id="10" name="Group 17"/>
          <p:cNvGrpSpPr/>
          <p:nvPr/>
        </p:nvGrpSpPr>
        <p:grpSpPr>
          <a:xfrm>
            <a:off x="7287208" y="4764947"/>
            <a:ext cx="1265204" cy="1681707"/>
            <a:chOff x="9320493" y="3209772"/>
            <a:chExt cx="2284427" cy="2277937"/>
          </a:xfrm>
        </p:grpSpPr>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320493" y="3209772"/>
              <a:ext cx="1152635" cy="2277937"/>
            </a:xfrm>
            <a:prstGeom prst="rect">
              <a:avLst/>
            </a:prstGeom>
          </p:spPr>
        </p:pic>
        <p:pic>
          <p:nvPicPr>
            <p:cNvPr id="20"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0611379" y="4384678"/>
              <a:ext cx="993541" cy="99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20"/>
          <p:cNvGrpSpPr/>
          <p:nvPr/>
        </p:nvGrpSpPr>
        <p:grpSpPr>
          <a:xfrm>
            <a:off x="739144" y="4646374"/>
            <a:ext cx="631622" cy="1832212"/>
            <a:chOff x="806081" y="4063063"/>
            <a:chExt cx="1077398" cy="2344596"/>
          </a:xfrm>
        </p:grpSpPr>
        <p:pic>
          <p:nvPicPr>
            <p:cNvPr id="22" name="Picture 21"/>
            <p:cNvPicPr>
              <a:picLocks noChangeAspect="1"/>
            </p:cNvPicPr>
            <p:nvPr/>
          </p:nvPicPr>
          <p:blipFill>
            <a:blip r:embed="rId19" cstate="print">
              <a:extLst>
                <a:ext uri="{BEBA8EAE-BF5A-486C-A8C5-ECC9F3942E4B}">
                  <a14:imgProps xmlns:a14="http://schemas.microsoft.com/office/drawing/2010/main">
                    <a14:imgLayer r:embed="rId20">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863559" y="4063063"/>
              <a:ext cx="962444" cy="1814892"/>
            </a:xfrm>
            <a:prstGeom prst="rect">
              <a:avLst/>
            </a:prstGeom>
          </p:spPr>
        </p:pic>
        <p:pic>
          <p:nvPicPr>
            <p:cNvPr id="23" name="Picture 22"/>
            <p:cNvPicPr>
              <a:picLocks noChangeAspect="1"/>
            </p:cNvPicPr>
            <p:nvPr/>
          </p:nvPicPr>
          <p:blipFill rotWithShape="1">
            <a:blip r:embed="rId21" cstate="print">
              <a:extLst>
                <a:ext uri="{28A0092B-C50C-407E-A947-70E740481C1C}">
                  <a14:useLocalDpi xmlns:a14="http://schemas.microsoft.com/office/drawing/2010/main" val="0"/>
                </a:ext>
              </a:extLst>
            </a:blip>
            <a:srcRect t="1" b="24452"/>
            <a:stretch/>
          </p:blipFill>
          <p:spPr>
            <a:xfrm>
              <a:off x="806081" y="6006964"/>
              <a:ext cx="1077398" cy="400695"/>
            </a:xfrm>
            <a:prstGeom prst="rect">
              <a:avLst/>
            </a:prstGeom>
          </p:spPr>
        </p:pic>
      </p:grpSp>
      <p:sp>
        <p:nvSpPr>
          <p:cNvPr id="24" name="Title 1"/>
          <p:cNvSpPr txBox="1">
            <a:spLocks/>
          </p:cNvSpPr>
          <p:nvPr/>
        </p:nvSpPr>
        <p:spPr>
          <a:xfrm>
            <a:off x="457200" y="155448"/>
            <a:ext cx="8229600" cy="125272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500" b="1" i="0" u="none" strike="noStrike" kern="1200" cap="none" spc="0" normalizeH="0" baseline="0" noProof="0" dirty="0">
                <a:ln>
                  <a:noFill/>
                </a:ln>
                <a:solidFill>
                  <a:schemeClr val="accent1">
                    <a:satMod val="150000"/>
                  </a:schemeClr>
                </a:solidFill>
                <a:effectLst/>
                <a:uLnTx/>
                <a:uFillTx/>
                <a:latin typeface="+mj-lt"/>
                <a:ea typeface="+mj-ea"/>
                <a:cs typeface="+mj-cs"/>
              </a:rPr>
              <a:t>Why Build Web API?</a:t>
            </a:r>
          </a:p>
        </p:txBody>
      </p:sp>
    </p:spTree>
    <p:extLst>
      <p:ext uri="{BB962C8B-B14F-4D97-AF65-F5344CB8AC3E}">
        <p14:creationId xmlns:p14="http://schemas.microsoft.com/office/powerpoint/2010/main" val="338074514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9437" y="1453896"/>
            <a:ext cx="8373564" cy="914400"/>
            <a:chOff x="519113" y="1453896"/>
            <a:chExt cx="11161845" cy="914400"/>
          </a:xfrm>
        </p:grpSpPr>
        <p:sp>
          <p:nvSpPr>
            <p:cNvPr id="4" name="Rectangle 3"/>
            <p:cNvSpPr/>
            <p:nvPr>
              <p:custDataLst>
                <p:tags r:id="rId1"/>
              </p:custDataLst>
            </p:nvPr>
          </p:nvSpPr>
          <p:spPr bwMode="auto">
            <a:xfrm>
              <a:off x="519113" y="1453896"/>
              <a:ext cx="11161845" cy="914400"/>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9000"/>
                  </a:srgbClr>
                </a:solidFill>
                <a:ea typeface="Segoe UI" pitchFamily="34" charset="0"/>
                <a:cs typeface="Segoe UI" pitchFamily="34" charset="0"/>
              </a:endParaRPr>
            </a:p>
          </p:txBody>
        </p:sp>
        <p:sp>
          <p:nvSpPr>
            <p:cNvPr id="5" name="Rectangle 4"/>
            <p:cNvSpPr/>
            <p:nvPr>
              <p:custDataLst>
                <p:tags r:id="rId2"/>
              </p:custDataLst>
            </p:nvPr>
          </p:nvSpPr>
          <p:spPr>
            <a:xfrm>
              <a:off x="519113" y="1649486"/>
              <a:ext cx="11161845" cy="523220"/>
            </a:xfrm>
            <a:prstGeom prst="rect">
              <a:avLst/>
            </a:prstGeom>
          </p:spPr>
          <p:txBody>
            <a:bodyPr wrap="square" lIns="182880" rIns="91440" anchor="ctr">
              <a:spAutoFit/>
            </a:bodyPr>
            <a:lstStyle/>
            <a:p>
              <a:pPr>
                <a:buSzPct val="105000"/>
              </a:pPr>
              <a:r>
                <a:rPr lang="en-US" sz="2800" dirty="0">
                  <a:gradFill>
                    <a:gsLst>
                      <a:gs pos="0">
                        <a:srgbClr val="FFFFFF"/>
                      </a:gs>
                      <a:gs pos="86000">
                        <a:srgbClr val="FFFFFF"/>
                      </a:gs>
                    </a:gsLst>
                    <a:lin ang="5400000" scaled="0"/>
                  </a:gradFill>
                </a:rPr>
                <a:t>Scale with the Cloud</a:t>
              </a:r>
            </a:p>
          </p:txBody>
        </p:sp>
      </p:grpSp>
      <p:sp>
        <p:nvSpPr>
          <p:cNvPr id="6" name="Rectangle 5"/>
          <p:cNvSpPr/>
          <p:nvPr/>
        </p:nvSpPr>
        <p:spPr bwMode="auto">
          <a:xfrm>
            <a:off x="389436" y="2507811"/>
            <a:ext cx="8363937" cy="4137465"/>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8824"/>
                </a:srgbClr>
              </a:solidFill>
              <a:latin typeface="Segoe UI" pitchFamily="34" charset="0"/>
              <a:ea typeface="Segoe UI" pitchFamily="34" charset="0"/>
              <a:cs typeface="Segoe UI" pitchFamily="34" charset="0"/>
            </a:endParaRPr>
          </a:p>
        </p:txBody>
      </p:sp>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t="11584" b="32572"/>
          <a:stretch/>
        </p:blipFill>
        <p:spPr>
          <a:xfrm>
            <a:off x="389436" y="2507811"/>
            <a:ext cx="8363938" cy="4137465"/>
          </a:xfrm>
          <a:prstGeom prst="rect">
            <a:avLst/>
          </a:prstGeom>
        </p:spPr>
      </p:pic>
      <p:sp>
        <p:nvSpPr>
          <p:cNvPr id="7" name="Title 1"/>
          <p:cNvSpPr txBox="1">
            <a:spLocks/>
          </p:cNvSpPr>
          <p:nvPr/>
        </p:nvSpPr>
        <p:spPr>
          <a:xfrm>
            <a:off x="457200" y="155448"/>
            <a:ext cx="8229600" cy="125272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500" b="1" i="0" u="none" strike="noStrike" kern="1200" cap="none" spc="0" normalizeH="0" baseline="0" noProof="0" dirty="0">
                <a:ln>
                  <a:noFill/>
                </a:ln>
                <a:solidFill>
                  <a:schemeClr val="accent1">
                    <a:satMod val="150000"/>
                  </a:schemeClr>
                </a:solidFill>
                <a:effectLst/>
                <a:uLnTx/>
                <a:uFillTx/>
                <a:latin typeface="+mj-lt"/>
                <a:ea typeface="+mj-ea"/>
                <a:cs typeface="+mj-cs"/>
              </a:rPr>
              <a:t>Why Build Web API?</a:t>
            </a:r>
          </a:p>
        </p:txBody>
      </p:sp>
    </p:spTree>
    <p:extLst>
      <p:ext uri="{BB962C8B-B14F-4D97-AF65-F5344CB8AC3E}">
        <p14:creationId xmlns:p14="http://schemas.microsoft.com/office/powerpoint/2010/main" val="30836793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9437" y="1453896"/>
            <a:ext cx="8373564" cy="603504"/>
            <a:chOff x="519113" y="1453896"/>
            <a:chExt cx="11161845" cy="914400"/>
          </a:xfrm>
        </p:grpSpPr>
        <p:sp>
          <p:nvSpPr>
            <p:cNvPr id="4" name="Rectangle 3"/>
            <p:cNvSpPr/>
            <p:nvPr>
              <p:custDataLst>
                <p:tags r:id="rId1"/>
              </p:custDataLst>
            </p:nvPr>
          </p:nvSpPr>
          <p:spPr bwMode="auto">
            <a:xfrm>
              <a:off x="519113" y="1453896"/>
              <a:ext cx="11161845" cy="914400"/>
            </a:xfrm>
            <a:prstGeom prst="rect">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rgbClr val="FFFFFF">
                    <a:alpha val="99000"/>
                  </a:srgbClr>
                </a:solidFill>
                <a:ea typeface="Segoe UI" pitchFamily="34" charset="0"/>
                <a:cs typeface="Segoe UI" pitchFamily="34" charset="0"/>
              </a:endParaRPr>
            </a:p>
          </p:txBody>
        </p:sp>
        <p:sp>
          <p:nvSpPr>
            <p:cNvPr id="5" name="Rectangle 4"/>
            <p:cNvSpPr/>
            <p:nvPr>
              <p:custDataLst>
                <p:tags r:id="rId2"/>
              </p:custDataLst>
            </p:nvPr>
          </p:nvSpPr>
          <p:spPr>
            <a:xfrm>
              <a:off x="519113" y="1649486"/>
              <a:ext cx="11161845" cy="523220"/>
            </a:xfrm>
            <a:prstGeom prst="rect">
              <a:avLst/>
            </a:prstGeom>
          </p:spPr>
          <p:txBody>
            <a:bodyPr wrap="square" lIns="182880" rIns="91440" anchor="ctr">
              <a:spAutoFit/>
            </a:bodyPr>
            <a:lstStyle/>
            <a:p>
              <a:pPr>
                <a:buSzPct val="105000"/>
              </a:pPr>
              <a:r>
                <a:rPr lang="en-US" sz="2800" dirty="0">
                  <a:gradFill>
                    <a:gsLst>
                      <a:gs pos="0">
                        <a:srgbClr val="FFFFFF"/>
                      </a:gs>
                      <a:gs pos="86000">
                        <a:srgbClr val="FFFFFF"/>
                      </a:gs>
                    </a:gsLst>
                    <a:lin ang="5400000" scaled="0"/>
                  </a:gradFill>
                </a:rPr>
                <a:t>Embrace HTTP</a:t>
              </a:r>
            </a:p>
          </p:txBody>
        </p:sp>
      </p:grpSp>
      <p:sp>
        <p:nvSpPr>
          <p:cNvPr id="6" name="Rectangle 5"/>
          <p:cNvSpPr/>
          <p:nvPr/>
        </p:nvSpPr>
        <p:spPr bwMode="auto">
          <a:xfrm>
            <a:off x="389436" y="2286000"/>
            <a:ext cx="8363937" cy="435927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lvl="0">
              <a:lnSpc>
                <a:spcPct val="90000"/>
              </a:lnSpc>
              <a:spcBef>
                <a:spcPct val="20000"/>
              </a:spcBef>
              <a:defRPr/>
            </a:pPr>
            <a:r>
              <a:rPr lang="en-US" sz="2000" dirty="0">
                <a:solidFill>
                  <a:schemeClr val="accent1"/>
                </a:solidFill>
                <a:latin typeface="Consolas" pitchFamily="49" charset="0"/>
                <a:cs typeface="Consolas" pitchFamily="49" charset="0"/>
              </a:rPr>
              <a:t>GET /</a:t>
            </a:r>
            <a:r>
              <a:rPr lang="en-US" sz="2000" dirty="0" err="1">
                <a:solidFill>
                  <a:schemeClr val="accent1"/>
                </a:solidFill>
                <a:latin typeface="Consolas" pitchFamily="49" charset="0"/>
                <a:cs typeface="Consolas" pitchFamily="49" charset="0"/>
              </a:rPr>
              <a:t>api</a:t>
            </a:r>
            <a:r>
              <a:rPr lang="en-US" sz="2000" dirty="0">
                <a:solidFill>
                  <a:schemeClr val="accent1"/>
                </a:solidFill>
                <a:latin typeface="Consolas" pitchFamily="49" charset="0"/>
                <a:cs typeface="Consolas" pitchFamily="49" charset="0"/>
              </a:rPr>
              <a:t>/dummy/?name=</a:t>
            </a:r>
            <a:r>
              <a:rPr lang="en-US" sz="2000" dirty="0" err="1">
                <a:solidFill>
                  <a:schemeClr val="accent1"/>
                </a:solidFill>
                <a:latin typeface="Consolas" pitchFamily="49" charset="0"/>
                <a:cs typeface="Consolas" pitchFamily="49" charset="0"/>
              </a:rPr>
              <a:t>MyName&amp;married</a:t>
            </a:r>
            <a:r>
              <a:rPr lang="en-US" sz="2000" dirty="0">
                <a:solidFill>
                  <a:schemeClr val="accent1"/>
                </a:solidFill>
                <a:latin typeface="Consolas" pitchFamily="49" charset="0"/>
                <a:cs typeface="Consolas" pitchFamily="49" charset="0"/>
              </a:rPr>
              <a:t>=</a:t>
            </a:r>
            <a:r>
              <a:rPr lang="en-US" sz="2000" dirty="0" err="1">
                <a:solidFill>
                  <a:schemeClr val="accent1"/>
                </a:solidFill>
                <a:latin typeface="Consolas" pitchFamily="49" charset="0"/>
                <a:cs typeface="Consolas" pitchFamily="49" charset="0"/>
              </a:rPr>
              <a:t>not+single</a:t>
            </a:r>
            <a:r>
              <a:rPr lang="en-US" sz="2000" dirty="0">
                <a:solidFill>
                  <a:schemeClr val="accent1"/>
                </a:solidFill>
                <a:latin typeface="Consolas" pitchFamily="49" charset="0"/>
                <a:cs typeface="Consolas" pitchFamily="49" charset="0"/>
              </a:rPr>
              <a:t> &amp;male=yes HTTP/1.1</a:t>
            </a:r>
          </a:p>
          <a:p>
            <a:pPr lvl="0">
              <a:lnSpc>
                <a:spcPct val="90000"/>
              </a:lnSpc>
              <a:spcBef>
                <a:spcPct val="20000"/>
              </a:spcBef>
              <a:defRPr/>
            </a:pPr>
            <a:r>
              <a:rPr lang="en-US" sz="2000" dirty="0">
                <a:solidFill>
                  <a:schemeClr val="accent1"/>
                </a:solidFill>
                <a:latin typeface="Consolas" pitchFamily="49" charset="0"/>
                <a:cs typeface="Consolas" pitchFamily="49" charset="0"/>
              </a:rPr>
              <a:t>Host: www.explainth.at</a:t>
            </a:r>
          </a:p>
          <a:p>
            <a:pPr lvl="0">
              <a:lnSpc>
                <a:spcPct val="90000"/>
              </a:lnSpc>
              <a:spcBef>
                <a:spcPct val="20000"/>
              </a:spcBef>
              <a:defRPr/>
            </a:pPr>
            <a:r>
              <a:rPr lang="en-US" sz="2000" dirty="0">
                <a:solidFill>
                  <a:schemeClr val="accent1"/>
                </a:solidFill>
                <a:latin typeface="Consolas" pitchFamily="49" charset="0"/>
                <a:cs typeface="Consolas" pitchFamily="49" charset="0"/>
              </a:rPr>
              <a:t>User-Agent: Mozilla/5.0 (</a:t>
            </a:r>
            <a:r>
              <a:rPr lang="en-US" sz="2000" dirty="0" err="1">
                <a:solidFill>
                  <a:schemeClr val="accent1"/>
                </a:solidFill>
                <a:latin typeface="Consolas" pitchFamily="49" charset="0"/>
                <a:cs typeface="Consolas" pitchFamily="49" charset="0"/>
              </a:rPr>
              <a:t>Windows;en-GB</a:t>
            </a:r>
            <a:r>
              <a:rPr lang="en-US" sz="2000" dirty="0">
                <a:solidFill>
                  <a:schemeClr val="accent1"/>
                </a:solidFill>
                <a:latin typeface="Consolas" pitchFamily="49" charset="0"/>
                <a:cs typeface="Consolas" pitchFamily="49" charset="0"/>
              </a:rPr>
              <a:t>; rv:1.8.0.11) Gecko/20070312 Firefox/1.5.0.11</a:t>
            </a:r>
          </a:p>
          <a:p>
            <a:pPr lvl="0">
              <a:lnSpc>
                <a:spcPct val="90000"/>
              </a:lnSpc>
              <a:spcBef>
                <a:spcPct val="20000"/>
              </a:spcBef>
              <a:defRPr/>
            </a:pPr>
            <a:r>
              <a:rPr lang="en-US" sz="2000" dirty="0">
                <a:solidFill>
                  <a:schemeClr val="accent1"/>
                </a:solidFill>
                <a:latin typeface="Consolas" pitchFamily="49" charset="0"/>
                <a:cs typeface="Consolas" pitchFamily="49" charset="0"/>
              </a:rPr>
              <a:t>Accept: text/</a:t>
            </a:r>
            <a:r>
              <a:rPr lang="en-US" sz="2000" dirty="0" err="1">
                <a:solidFill>
                  <a:schemeClr val="accent1"/>
                </a:solidFill>
                <a:latin typeface="Consolas" pitchFamily="49" charset="0"/>
                <a:cs typeface="Consolas" pitchFamily="49" charset="0"/>
              </a:rPr>
              <a:t>xml,text</a:t>
            </a:r>
            <a:r>
              <a:rPr lang="en-US" sz="2000" dirty="0">
                <a:solidFill>
                  <a:schemeClr val="accent1"/>
                </a:solidFill>
                <a:latin typeface="Consolas" pitchFamily="49" charset="0"/>
                <a:cs typeface="Consolas" pitchFamily="49" charset="0"/>
              </a:rPr>
              <a:t>/</a:t>
            </a:r>
            <a:r>
              <a:rPr lang="en-US" sz="2000" dirty="0" err="1">
                <a:solidFill>
                  <a:schemeClr val="accent1"/>
                </a:solidFill>
                <a:latin typeface="Consolas" pitchFamily="49" charset="0"/>
                <a:cs typeface="Consolas" pitchFamily="49" charset="0"/>
              </a:rPr>
              <a:t>html;q</a:t>
            </a:r>
            <a:r>
              <a:rPr lang="en-US" sz="2000" dirty="0">
                <a:solidFill>
                  <a:schemeClr val="accent1"/>
                </a:solidFill>
                <a:latin typeface="Consolas" pitchFamily="49" charset="0"/>
                <a:cs typeface="Consolas" pitchFamily="49" charset="0"/>
              </a:rPr>
              <a:t>=0.9,text/</a:t>
            </a:r>
            <a:r>
              <a:rPr lang="en-US" sz="2000" dirty="0" err="1">
                <a:solidFill>
                  <a:schemeClr val="accent1"/>
                </a:solidFill>
                <a:latin typeface="Consolas" pitchFamily="49" charset="0"/>
                <a:cs typeface="Consolas" pitchFamily="49" charset="0"/>
              </a:rPr>
              <a:t>plain;q</a:t>
            </a:r>
            <a:r>
              <a:rPr lang="en-US" sz="2000" dirty="0">
                <a:solidFill>
                  <a:schemeClr val="accent1"/>
                </a:solidFill>
                <a:latin typeface="Consolas" pitchFamily="49" charset="0"/>
                <a:cs typeface="Consolas" pitchFamily="49" charset="0"/>
              </a:rPr>
              <a:t>=0.8,image/</a:t>
            </a:r>
            <a:r>
              <a:rPr lang="en-US" sz="2000" dirty="0" err="1">
                <a:solidFill>
                  <a:schemeClr val="accent1"/>
                </a:solidFill>
                <a:latin typeface="Consolas" pitchFamily="49" charset="0"/>
                <a:cs typeface="Consolas" pitchFamily="49" charset="0"/>
              </a:rPr>
              <a:t>png</a:t>
            </a:r>
            <a:r>
              <a:rPr lang="en-US" sz="2000" dirty="0">
                <a:solidFill>
                  <a:schemeClr val="accent1"/>
                </a:solidFill>
                <a:latin typeface="Consolas" pitchFamily="49" charset="0"/>
                <a:cs typeface="Consolas" pitchFamily="49" charset="0"/>
              </a:rPr>
              <a:t>,*/*;q=0.5</a:t>
            </a:r>
          </a:p>
          <a:p>
            <a:pPr lvl="0">
              <a:lnSpc>
                <a:spcPct val="90000"/>
              </a:lnSpc>
              <a:spcBef>
                <a:spcPct val="20000"/>
              </a:spcBef>
              <a:defRPr/>
            </a:pPr>
            <a:r>
              <a:rPr lang="en-US" sz="2000" dirty="0">
                <a:solidFill>
                  <a:schemeClr val="accent1"/>
                </a:solidFill>
                <a:latin typeface="Consolas" pitchFamily="49" charset="0"/>
                <a:cs typeface="Consolas" pitchFamily="49" charset="0"/>
              </a:rPr>
              <a:t>Accept-Language: </a:t>
            </a:r>
            <a:r>
              <a:rPr lang="en-US" sz="2000" dirty="0" err="1">
                <a:solidFill>
                  <a:schemeClr val="accent1"/>
                </a:solidFill>
                <a:latin typeface="Consolas" pitchFamily="49" charset="0"/>
                <a:cs typeface="Consolas" pitchFamily="49" charset="0"/>
              </a:rPr>
              <a:t>en-gb,en;q</a:t>
            </a:r>
            <a:r>
              <a:rPr lang="en-US" sz="2000" dirty="0">
                <a:solidFill>
                  <a:schemeClr val="accent1"/>
                </a:solidFill>
                <a:latin typeface="Consolas" pitchFamily="49" charset="0"/>
                <a:cs typeface="Consolas" pitchFamily="49" charset="0"/>
              </a:rPr>
              <a:t>=0.5</a:t>
            </a:r>
          </a:p>
          <a:p>
            <a:pPr lvl="0">
              <a:lnSpc>
                <a:spcPct val="90000"/>
              </a:lnSpc>
              <a:spcBef>
                <a:spcPct val="20000"/>
              </a:spcBef>
              <a:defRPr/>
            </a:pPr>
            <a:r>
              <a:rPr lang="en-US" sz="2000" dirty="0">
                <a:solidFill>
                  <a:schemeClr val="accent1"/>
                </a:solidFill>
                <a:latin typeface="Consolas" pitchFamily="49" charset="0"/>
                <a:cs typeface="Consolas" pitchFamily="49" charset="0"/>
              </a:rPr>
              <a:t>Accept-Encoding: </a:t>
            </a:r>
            <a:r>
              <a:rPr lang="en-US" sz="2000" dirty="0" err="1">
                <a:solidFill>
                  <a:schemeClr val="accent1"/>
                </a:solidFill>
                <a:latin typeface="Consolas" pitchFamily="49" charset="0"/>
                <a:cs typeface="Consolas" pitchFamily="49" charset="0"/>
              </a:rPr>
              <a:t>gzip,deflate</a:t>
            </a:r>
            <a:endParaRPr lang="en-US" sz="2000" dirty="0">
              <a:solidFill>
                <a:schemeClr val="accent1"/>
              </a:solidFill>
              <a:latin typeface="Consolas" pitchFamily="49" charset="0"/>
              <a:cs typeface="Consolas" pitchFamily="49" charset="0"/>
            </a:endParaRPr>
          </a:p>
          <a:p>
            <a:pPr lvl="0">
              <a:lnSpc>
                <a:spcPct val="90000"/>
              </a:lnSpc>
              <a:spcBef>
                <a:spcPct val="20000"/>
              </a:spcBef>
              <a:defRPr/>
            </a:pPr>
            <a:r>
              <a:rPr lang="en-US" sz="2000" dirty="0">
                <a:solidFill>
                  <a:schemeClr val="accent1"/>
                </a:solidFill>
                <a:latin typeface="Consolas" pitchFamily="49" charset="0"/>
                <a:cs typeface="Consolas" pitchFamily="49" charset="0"/>
              </a:rPr>
              <a:t>Accept-Charset: ISO-8859-1,utf-8;q=0.7,*;q=0.7</a:t>
            </a:r>
          </a:p>
          <a:p>
            <a:pPr lvl="0">
              <a:lnSpc>
                <a:spcPct val="90000"/>
              </a:lnSpc>
              <a:spcBef>
                <a:spcPct val="20000"/>
              </a:spcBef>
              <a:defRPr/>
            </a:pPr>
            <a:r>
              <a:rPr lang="en-US" sz="2000" dirty="0">
                <a:solidFill>
                  <a:schemeClr val="accent1"/>
                </a:solidFill>
                <a:latin typeface="Consolas" pitchFamily="49" charset="0"/>
                <a:cs typeface="Consolas" pitchFamily="49" charset="0"/>
              </a:rPr>
              <a:t>Keep-Alive: 300</a:t>
            </a:r>
          </a:p>
          <a:p>
            <a:pPr lvl="0">
              <a:lnSpc>
                <a:spcPct val="90000"/>
              </a:lnSpc>
              <a:spcBef>
                <a:spcPct val="20000"/>
              </a:spcBef>
              <a:defRPr/>
            </a:pPr>
            <a:r>
              <a:rPr lang="en-US" sz="2000" dirty="0">
                <a:solidFill>
                  <a:schemeClr val="accent1"/>
                </a:solidFill>
                <a:latin typeface="Consolas" pitchFamily="49" charset="0"/>
                <a:cs typeface="Consolas" pitchFamily="49" charset="0"/>
              </a:rPr>
              <a:t>Connection: keep-alive</a:t>
            </a:r>
          </a:p>
          <a:p>
            <a:pPr lvl="0">
              <a:lnSpc>
                <a:spcPct val="90000"/>
              </a:lnSpc>
              <a:spcBef>
                <a:spcPct val="20000"/>
              </a:spcBef>
              <a:defRPr/>
            </a:pPr>
            <a:r>
              <a:rPr lang="en-US" sz="2000" dirty="0" err="1">
                <a:solidFill>
                  <a:schemeClr val="accent1"/>
                </a:solidFill>
                <a:latin typeface="Consolas" pitchFamily="49" charset="0"/>
                <a:cs typeface="Consolas" pitchFamily="49" charset="0"/>
              </a:rPr>
              <a:t>Referer</a:t>
            </a:r>
            <a:r>
              <a:rPr lang="en-US" sz="2000" dirty="0">
                <a:solidFill>
                  <a:schemeClr val="accent1"/>
                </a:solidFill>
                <a:latin typeface="Consolas" pitchFamily="49" charset="0"/>
                <a:cs typeface="Consolas" pitchFamily="49" charset="0"/>
              </a:rPr>
              <a:t>: http://www.explainth.at/en/misc/httpreq.shtml</a:t>
            </a:r>
          </a:p>
        </p:txBody>
      </p:sp>
      <p:sp>
        <p:nvSpPr>
          <p:cNvPr id="7" name="Title 1"/>
          <p:cNvSpPr txBox="1">
            <a:spLocks/>
          </p:cNvSpPr>
          <p:nvPr/>
        </p:nvSpPr>
        <p:spPr>
          <a:xfrm>
            <a:off x="457200" y="155448"/>
            <a:ext cx="8229600" cy="1252728"/>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500" b="1" i="0" u="none" strike="noStrike" kern="1200" cap="none" spc="0" normalizeH="0" baseline="0" noProof="0" dirty="0">
                <a:ln>
                  <a:noFill/>
                </a:ln>
                <a:solidFill>
                  <a:schemeClr val="accent1">
                    <a:satMod val="150000"/>
                  </a:schemeClr>
                </a:solidFill>
                <a:effectLst/>
                <a:uLnTx/>
                <a:uFillTx/>
                <a:latin typeface="+mj-lt"/>
                <a:ea typeface="+mj-ea"/>
                <a:cs typeface="+mj-cs"/>
              </a:rPr>
              <a:t>Why Build Web API?</a:t>
            </a:r>
          </a:p>
        </p:txBody>
      </p:sp>
    </p:spTree>
    <p:extLst>
      <p:ext uri="{BB962C8B-B14F-4D97-AF65-F5344CB8AC3E}">
        <p14:creationId xmlns:p14="http://schemas.microsoft.com/office/powerpoint/2010/main" val="30063463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0"/>
          <p:cNvGrpSpPr/>
          <p:nvPr/>
        </p:nvGrpSpPr>
        <p:grpSpPr>
          <a:xfrm>
            <a:off x="1980043" y="239090"/>
            <a:ext cx="897850" cy="1878767"/>
            <a:chOff x="6044217" y="3500109"/>
            <a:chExt cx="879751" cy="1840896"/>
          </a:xfrm>
        </p:grpSpPr>
        <p:pic>
          <p:nvPicPr>
            <p:cNvPr id="13" name="Picture 12"/>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434" b="96460" l="9483" r="89943"/>
                      </a14:imgEffect>
                    </a14:imgLayer>
                  </a14:imgProps>
                </a:ext>
                <a:ext uri="{28A0092B-C50C-407E-A947-70E740481C1C}">
                  <a14:useLocalDpi xmlns:a14="http://schemas.microsoft.com/office/drawing/2010/main" val="0"/>
                </a:ext>
              </a:extLst>
            </a:blip>
            <a:srcRect r="17260"/>
            <a:stretch/>
          </p:blipFill>
          <p:spPr>
            <a:xfrm>
              <a:off x="6044217" y="3500109"/>
              <a:ext cx="879751" cy="1840896"/>
            </a:xfrm>
            <a:prstGeom prst="rect">
              <a:avLst/>
            </a:prstGeom>
          </p:spPr>
        </p:pic>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4119" y1="18066" x2="66133" y2="5859"/>
                        </a14:backgroundRemoval>
                      </a14:imgEffect>
                    </a14:imgLayer>
                  </a14:imgProps>
                </a:ext>
                <a:ext uri="{28A0092B-C50C-407E-A947-70E740481C1C}">
                  <a14:useLocalDpi xmlns:a14="http://schemas.microsoft.com/office/drawing/2010/main" val="0"/>
                </a:ext>
              </a:extLst>
            </a:blip>
            <a:stretch>
              <a:fillRect/>
            </a:stretch>
          </p:blipFill>
          <p:spPr>
            <a:xfrm>
              <a:off x="6175385" y="3934089"/>
              <a:ext cx="546913" cy="855283"/>
            </a:xfrm>
            <a:prstGeom prst="rect">
              <a:avLst/>
            </a:prstGeom>
            <a:effectLst>
              <a:glow rad="101600">
                <a:schemeClr val="tx1">
                  <a:alpha val="78000"/>
                </a:schemeClr>
              </a:glow>
            </a:effectLst>
          </p:spPr>
        </p:pic>
      </p:grpSp>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214419" y="4453362"/>
            <a:ext cx="1792986" cy="2254935"/>
          </a:xfrm>
          <a:prstGeom prst="rect">
            <a:avLst/>
          </a:prstGeom>
        </p:spPr>
      </p:pic>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328" r="100000"/>
                    </a14:imgEffect>
                  </a14:imgLayer>
                </a14:imgProps>
              </a:ext>
              <a:ext uri="{28A0092B-C50C-407E-A947-70E740481C1C}">
                <a14:useLocalDpi xmlns:a14="http://schemas.microsoft.com/office/drawing/2010/main" val="0"/>
              </a:ext>
            </a:extLst>
          </a:blip>
          <a:stretch>
            <a:fillRect/>
          </a:stretch>
        </p:blipFill>
        <p:spPr>
          <a:xfrm>
            <a:off x="91291" y="506093"/>
            <a:ext cx="2168421" cy="2890475"/>
          </a:xfrm>
          <a:prstGeom prst="rect">
            <a:avLst/>
          </a:prstGeom>
        </p:spPr>
      </p:pic>
      <p:pic>
        <p:nvPicPr>
          <p:cNvPr id="18" name="Picture 17"/>
          <p:cNvPicPr>
            <a:picLocks noChangeAspect="1"/>
          </p:cNvPicPr>
          <p:nvPr/>
        </p:nvPicPr>
        <p:blipFill>
          <a:blip r:embed="rId10" cstate="print">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791201" y="566115"/>
            <a:ext cx="2123393" cy="2830453"/>
          </a:xfrm>
          <a:prstGeom prst="rect">
            <a:avLst/>
          </a:prstGeom>
        </p:spPr>
      </p:pic>
      <p:grpSp>
        <p:nvGrpSpPr>
          <p:cNvPr id="4" name="Group 19"/>
          <p:cNvGrpSpPr/>
          <p:nvPr/>
        </p:nvGrpSpPr>
        <p:grpSpPr>
          <a:xfrm>
            <a:off x="913447" y="3355702"/>
            <a:ext cx="1407505" cy="3045098"/>
            <a:chOff x="1143000" y="4383531"/>
            <a:chExt cx="747592" cy="1646069"/>
          </a:xfrm>
        </p:grpSpPr>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ackgroundRemoval t="0" b="100000" l="1429" r="100000"/>
                      </a14:imgEffect>
                    </a14:imgLayer>
                  </a14:imgProps>
                </a:ext>
                <a:ext uri="{28A0092B-C50C-407E-A947-70E740481C1C}">
                  <a14:useLocalDpi xmlns:a14="http://schemas.microsoft.com/office/drawing/2010/main" val="0"/>
                </a:ext>
              </a:extLst>
            </a:blip>
            <a:stretch>
              <a:fillRect/>
            </a:stretch>
          </p:blipFill>
          <p:spPr>
            <a:xfrm>
              <a:off x="1199366" y="4383531"/>
              <a:ext cx="643450" cy="1646069"/>
            </a:xfrm>
            <a:prstGeom prst="rect">
              <a:avLst/>
            </a:prstGeom>
          </p:spPr>
        </p:pic>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43000" y="4938401"/>
              <a:ext cx="747592" cy="748177"/>
            </a:xfrm>
            <a:prstGeom prst="rect">
              <a:avLst/>
            </a:prstGeom>
          </p:spPr>
        </p:pic>
      </p:grpSp>
      <p:grpSp>
        <p:nvGrpSpPr>
          <p:cNvPr id="5" name="Group 21"/>
          <p:cNvGrpSpPr/>
          <p:nvPr/>
        </p:nvGrpSpPr>
        <p:grpSpPr>
          <a:xfrm>
            <a:off x="6584626" y="2590800"/>
            <a:ext cx="2572780" cy="3429479"/>
            <a:chOff x="6925118" y="3590990"/>
            <a:chExt cx="1467804" cy="1684920"/>
          </a:xfrm>
        </p:grpSpPr>
        <p:pic>
          <p:nvPicPr>
            <p:cNvPr id="14" name="Picture 13"/>
            <p:cNvPicPr>
              <a:picLocks noChangeAspect="1"/>
            </p:cNvPicPr>
            <p:nvPr/>
          </p:nvPicPr>
          <p:blipFill>
            <a:blip r:embed="rId15" cstate="print">
              <a:extLst>
                <a:ext uri="{BEBA8EAE-BF5A-486C-A8C5-ECC9F3942E4B}">
                  <a14:imgProps xmlns:a14="http://schemas.microsoft.com/office/drawing/2010/main">
                    <a14:imgLayer r:embed="rId16">
                      <a14:imgEffect>
                        <a14:backgroundRemoval t="0" b="100000" l="0" r="100000">
                          <a14:foregroundMark x1="33800" y1="29600" x2="62400" y2="29800"/>
                          <a14:foregroundMark x1="25800" y1="7800" x2="25800" y2="91800"/>
                          <a14:foregroundMark x1="74200" y1="9000" x2="74200" y2="91200"/>
                          <a14:foregroundMark x1="27000" y1="5800" x2="34000" y2="5000"/>
                        </a14:backgroundRemoval>
                      </a14:imgEffect>
                    </a14:imgLayer>
                  </a14:imgProps>
                </a:ext>
                <a:ext uri="{28A0092B-C50C-407E-A947-70E740481C1C}">
                  <a14:useLocalDpi xmlns:a14="http://schemas.microsoft.com/office/drawing/2010/main" val="0"/>
                </a:ext>
              </a:extLst>
            </a:blip>
            <a:stretch>
              <a:fillRect/>
            </a:stretch>
          </p:blipFill>
          <p:spPr>
            <a:xfrm>
              <a:off x="6925118" y="3590990"/>
              <a:ext cx="1467804" cy="1684920"/>
            </a:xfrm>
            <a:prstGeom prst="rect">
              <a:avLst/>
            </a:prstGeom>
          </p:spPr>
        </p:pic>
        <p:pic>
          <p:nvPicPr>
            <p:cNvPr id="15" name="Picture 1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11874" y="4074330"/>
              <a:ext cx="878253" cy="937343"/>
            </a:xfrm>
            <a:prstGeom prst="rect">
              <a:avLst/>
            </a:prstGeom>
            <a:effectLst>
              <a:glow rad="101600">
                <a:schemeClr val="tx1">
                  <a:alpha val="71000"/>
                </a:schemeClr>
              </a:glow>
            </a:effectLst>
          </p:spPr>
        </p:pic>
      </p:grpSp>
      <p:pic>
        <p:nvPicPr>
          <p:cNvPr id="23" name="Picture 22"/>
          <p:cNvPicPr>
            <a:picLocks noChangeAspect="1"/>
          </p:cNvPicPr>
          <p:nvPr/>
        </p:nvPicPr>
        <p:blipFill>
          <a:blip r:embed="rId18" cstate="print">
            <a:extLst>
              <a:ext uri="{BEBA8EAE-BF5A-486C-A8C5-ECC9F3942E4B}">
                <a14:imgProps xmlns:a14="http://schemas.microsoft.com/office/drawing/2010/main">
                  <a14:imgLayer r:embed="rId19">
                    <a14:imgEffect>
                      <a14:backgroundRemoval t="0" b="99167" l="10000" r="90000">
                        <a14:foregroundMark x1="69375" y1="39167" x2="69792" y2="7417"/>
                      </a14:backgroundRemoval>
                    </a14:imgEffect>
                  </a14:imgLayer>
                </a14:imgProps>
              </a:ext>
              <a:ext uri="{28A0092B-C50C-407E-A947-70E740481C1C}">
                <a14:useLocalDpi xmlns:a14="http://schemas.microsoft.com/office/drawing/2010/main" val="0"/>
              </a:ext>
            </a:extLst>
          </a:blip>
          <a:stretch>
            <a:fillRect/>
          </a:stretch>
        </p:blipFill>
        <p:spPr>
          <a:xfrm>
            <a:off x="2468071" y="1066801"/>
            <a:ext cx="5419492" cy="4514029"/>
          </a:xfrm>
          <a:prstGeom prst="rect">
            <a:avLst/>
          </a:prstGeom>
        </p:spPr>
      </p:pic>
      <p:pic>
        <p:nvPicPr>
          <p:cNvPr id="2" name="Picture 1"/>
          <p:cNvPicPr>
            <a:picLocks noChangeAspect="1"/>
          </p:cNvPicPr>
          <p:nvPr/>
        </p:nvPicPr>
        <p:blipFill>
          <a:blip r:embed="rId20" cstate="print">
            <a:extLst>
              <a:ext uri="{BEBA8EAE-BF5A-486C-A8C5-ECC9F3942E4B}">
                <a14:imgProps xmlns:a14="http://schemas.microsoft.com/office/drawing/2010/main">
                  <a14:imgLayer r:embed="rId21">
                    <a14:imgEffect>
                      <a14:backgroundRemoval t="9455" b="91636" l="0" r="100000"/>
                    </a14:imgEffect>
                  </a14:imgLayer>
                </a14:imgProps>
              </a:ext>
              <a:ext uri="{28A0092B-C50C-407E-A947-70E740481C1C}">
                <a14:useLocalDpi xmlns:a14="http://schemas.microsoft.com/office/drawing/2010/main" val="0"/>
              </a:ext>
            </a:extLst>
          </a:blip>
          <a:stretch>
            <a:fillRect/>
          </a:stretch>
        </p:blipFill>
        <p:spPr>
          <a:xfrm>
            <a:off x="2113909" y="1219200"/>
            <a:ext cx="3132897" cy="4176108"/>
          </a:xfrm>
          <a:prstGeom prst="rect">
            <a:avLst/>
          </a:prstGeom>
          <a:scene3d>
            <a:camera prst="perspectiveRight">
              <a:rot lat="0" lon="19800000" rev="0"/>
            </a:camera>
            <a:lightRig rig="threePt" dir="t"/>
          </a:scene3d>
        </p:spPr>
      </p:pic>
      <p:sp>
        <p:nvSpPr>
          <p:cNvPr id="10" name="TextBox 9"/>
          <p:cNvSpPr txBox="1"/>
          <p:nvPr/>
        </p:nvSpPr>
        <p:spPr>
          <a:xfrm>
            <a:off x="304801" y="2120902"/>
            <a:ext cx="8534400" cy="2554545"/>
          </a:xfrm>
          <a:prstGeom prst="rect">
            <a:avLst/>
          </a:prstGeom>
          <a:noFill/>
        </p:spPr>
        <p:txBody>
          <a:bodyPr wrap="square" rtlCol="0">
            <a:spAutoFit/>
          </a:bodyPr>
          <a:lstStyle/>
          <a:p>
            <a:r>
              <a:rPr lang="en-US" sz="8000" dirty="0">
                <a:effectLst>
                  <a:glow rad="228600">
                    <a:schemeClr val="bg1"/>
                  </a:glow>
                </a:effectLst>
              </a:rPr>
              <a:t>Build Richer Apps</a:t>
            </a:r>
          </a:p>
          <a:p>
            <a:r>
              <a:rPr lang="en-US" sz="8000" dirty="0">
                <a:effectLst>
                  <a:glow rad="228600">
                    <a:schemeClr val="bg1"/>
                  </a:glow>
                </a:effectLst>
              </a:rPr>
              <a:t>Reach More Clients</a:t>
            </a:r>
          </a:p>
        </p:txBody>
      </p:sp>
    </p:spTree>
    <p:extLst>
      <p:ext uri="{BB962C8B-B14F-4D97-AF65-F5344CB8AC3E}">
        <p14:creationId xmlns:p14="http://schemas.microsoft.com/office/powerpoint/2010/main" val="6556033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RESTful</a:t>
            </a:r>
            <a:r>
              <a:rPr lang="en-IN" dirty="0"/>
              <a:t> Services?</a:t>
            </a:r>
          </a:p>
        </p:txBody>
      </p:sp>
      <p:sp>
        <p:nvSpPr>
          <p:cNvPr id="3" name="Content Placeholder 2"/>
          <p:cNvSpPr>
            <a:spLocks noGrp="1"/>
          </p:cNvSpPr>
          <p:nvPr>
            <p:ph idx="1"/>
          </p:nvPr>
        </p:nvSpPr>
        <p:spPr/>
        <p:txBody>
          <a:bodyPr>
            <a:normAutofit fontScale="92500" lnSpcReduction="20000"/>
          </a:bodyPr>
          <a:lstStyle/>
          <a:p>
            <a:r>
              <a:rPr lang="en-US" b="1" dirty="0" err="1"/>
              <a:t>RE</a:t>
            </a:r>
            <a:r>
              <a:rPr lang="en-US" dirty="0" err="1"/>
              <a:t>presentational</a:t>
            </a:r>
            <a:r>
              <a:rPr lang="en-US" dirty="0"/>
              <a:t> </a:t>
            </a:r>
            <a:r>
              <a:rPr lang="en-US" b="1" dirty="0"/>
              <a:t>S</a:t>
            </a:r>
            <a:r>
              <a:rPr lang="en-US" dirty="0"/>
              <a:t>tate </a:t>
            </a:r>
            <a:r>
              <a:rPr lang="en-US" b="1" dirty="0"/>
              <a:t>T</a:t>
            </a:r>
            <a:r>
              <a:rPr lang="en-US" dirty="0"/>
              <a:t>ransfer</a:t>
            </a:r>
          </a:p>
          <a:p>
            <a:r>
              <a:rPr lang="en-US" dirty="0"/>
              <a:t>URIs – can access all components via direct URI</a:t>
            </a:r>
          </a:p>
          <a:p>
            <a:r>
              <a:rPr lang="en-US" dirty="0"/>
              <a:t>Uniform Interface - GET (Retrieve), POST (Create),  PUT (Update), DELETE (Delete)</a:t>
            </a:r>
          </a:p>
          <a:p>
            <a:r>
              <a:rPr lang="en-US" dirty="0"/>
              <a:t>Stateless – No state / context between requests.</a:t>
            </a:r>
          </a:p>
          <a:p>
            <a:r>
              <a:rPr lang="en-US" dirty="0"/>
              <a:t>Hypermedia (links) – allows expansion and navigation</a:t>
            </a:r>
          </a:p>
          <a:p>
            <a:r>
              <a:rPr lang="en-US" dirty="0"/>
              <a:t>Cache-ability – certain verb types define themselves as cacheable</a:t>
            </a:r>
          </a:p>
          <a:p>
            <a:endParaRPr lang="en-US" dirty="0"/>
          </a:p>
          <a:p>
            <a:pPr marL="0" indent="0">
              <a:buNone/>
            </a:pPr>
            <a:r>
              <a:rPr lang="en-US" dirty="0"/>
              <a:t>*REST is a style, SOAP is a protocol</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457200"/>
            <a:ext cx="9144000" cy="1143000"/>
          </a:xfrm>
        </p:spPr>
        <p:txBody>
          <a:bodyPr>
            <a:normAutofit fontScale="90000"/>
          </a:bodyPr>
          <a:lstStyle/>
          <a:p>
            <a:pPr algn="ctr"/>
            <a:r>
              <a:rPr lang="en-US" dirty="0"/>
              <a:t>REST = </a:t>
            </a:r>
            <a:r>
              <a:rPr lang="en-US" dirty="0" err="1"/>
              <a:t>REpresentational</a:t>
            </a:r>
            <a:r>
              <a:rPr lang="en-US" dirty="0"/>
              <a:t> State Transfer</a:t>
            </a:r>
            <a:endParaRPr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67801381"/>
              </p:ext>
            </p:extLst>
          </p:nvPr>
        </p:nvGraphicFramePr>
        <p:xfrm>
          <a:off x="685800" y="1828800"/>
          <a:ext cx="7943850" cy="4267200"/>
        </p:xfrm>
        <a:graphic>
          <a:graphicData uri="http://schemas.openxmlformats.org/drawingml/2006/table">
            <a:tbl>
              <a:tblPr/>
              <a:tblGrid>
                <a:gridCol w="2647950">
                  <a:extLst>
                    <a:ext uri="{9D8B030D-6E8A-4147-A177-3AD203B41FA5}">
                      <a16:colId xmlns:a16="http://schemas.microsoft.com/office/drawing/2014/main" val="20000"/>
                    </a:ext>
                  </a:extLst>
                </a:gridCol>
                <a:gridCol w="2647950">
                  <a:extLst>
                    <a:ext uri="{9D8B030D-6E8A-4147-A177-3AD203B41FA5}">
                      <a16:colId xmlns:a16="http://schemas.microsoft.com/office/drawing/2014/main" val="20001"/>
                    </a:ext>
                  </a:extLst>
                </a:gridCol>
                <a:gridCol w="2647950">
                  <a:extLst>
                    <a:ext uri="{9D8B030D-6E8A-4147-A177-3AD203B41FA5}">
                      <a16:colId xmlns:a16="http://schemas.microsoft.com/office/drawing/2014/main" val="20002"/>
                    </a:ext>
                  </a:extLst>
                </a:gridCol>
              </a:tblGrid>
              <a:tr h="533400">
                <a:tc>
                  <a:txBody>
                    <a:bodyPr/>
                    <a:lstStyle/>
                    <a:p>
                      <a:r>
                        <a:rPr lang="en-US" sz="1500" b="1" dirty="0">
                          <a:solidFill>
                            <a:srgbClr val="C00000"/>
                          </a:solidFill>
                          <a:effectLst>
                            <a:outerShdw blurRad="38100" dist="38100" dir="2700000" algn="tl">
                              <a:srgbClr val="000000">
                                <a:alpha val="43137"/>
                              </a:srgbClr>
                            </a:outerShdw>
                          </a:effectLst>
                        </a:rPr>
                        <a:t>HTTP Verb</a:t>
                      </a:r>
                    </a:p>
                  </a:txBody>
                  <a:tcPr marL="57150" marR="57150" marT="38100" marB="38100" anchor="ctr">
                    <a:lnL>
                      <a:noFill/>
                    </a:lnL>
                    <a:lnR>
                      <a:noFill/>
                    </a:lnR>
                    <a:lnT>
                      <a:noFill/>
                    </a:lnT>
                    <a:lnB>
                      <a:noFill/>
                    </a:lnB>
                  </a:tcPr>
                </a:tc>
                <a:tc>
                  <a:txBody>
                    <a:bodyPr/>
                    <a:lstStyle/>
                    <a:p>
                      <a:r>
                        <a:rPr lang="en-US" sz="1500" b="1">
                          <a:solidFill>
                            <a:srgbClr val="C00000"/>
                          </a:solidFill>
                          <a:effectLst>
                            <a:outerShdw blurRad="38100" dist="38100" dir="2700000" algn="tl">
                              <a:srgbClr val="000000">
                                <a:alpha val="43137"/>
                              </a:srgbClr>
                            </a:outerShdw>
                          </a:effectLst>
                        </a:rPr>
                        <a:t>Entire Collection (e.g. /customers)</a:t>
                      </a:r>
                    </a:p>
                  </a:txBody>
                  <a:tcPr marL="57150" marR="57150" marT="38100" marB="38100" anchor="ctr">
                    <a:lnL>
                      <a:noFill/>
                    </a:lnL>
                    <a:lnR>
                      <a:noFill/>
                    </a:lnR>
                    <a:lnT>
                      <a:noFill/>
                    </a:lnT>
                    <a:lnB>
                      <a:noFill/>
                    </a:lnB>
                  </a:tcPr>
                </a:tc>
                <a:tc>
                  <a:txBody>
                    <a:bodyPr/>
                    <a:lstStyle/>
                    <a:p>
                      <a:r>
                        <a:rPr lang="en-US" sz="1500" b="1" dirty="0">
                          <a:solidFill>
                            <a:srgbClr val="C00000"/>
                          </a:solidFill>
                          <a:effectLst>
                            <a:outerShdw blurRad="38100" dist="38100" dir="2700000" algn="tl">
                              <a:srgbClr val="000000">
                                <a:alpha val="43137"/>
                              </a:srgbClr>
                            </a:outerShdw>
                          </a:effectLst>
                        </a:rPr>
                        <a:t>Specific Item (e.g. /customers/{id})</a:t>
                      </a:r>
                    </a:p>
                  </a:txBody>
                  <a:tcPr marL="57150" marR="57150" marT="38100" marB="38100" anchor="ctr">
                    <a:lnL>
                      <a:noFill/>
                    </a:lnL>
                    <a:lnR>
                      <a:noFill/>
                    </a:lnR>
                    <a:lnT>
                      <a:noFill/>
                    </a:lnT>
                    <a:lnB>
                      <a:noFill/>
                    </a:lnB>
                  </a:tcPr>
                </a:tc>
                <a:extLst>
                  <a:ext uri="{0D108BD9-81ED-4DB2-BD59-A6C34878D82A}">
                    <a16:rowId xmlns:a16="http://schemas.microsoft.com/office/drawing/2014/main" val="10000"/>
                  </a:ext>
                </a:extLst>
              </a:tr>
              <a:tr h="762000">
                <a:tc>
                  <a:txBody>
                    <a:bodyPr/>
                    <a:lstStyle/>
                    <a:p>
                      <a:r>
                        <a:rPr lang="en-US" sz="1500">
                          <a:effectLst/>
                        </a:rPr>
                        <a:t>GET</a:t>
                      </a:r>
                    </a:p>
                  </a:txBody>
                  <a:tcPr marL="57150" marR="57150" marT="38100" marB="38100" anchor="ctr">
                    <a:lnL>
                      <a:noFill/>
                    </a:lnL>
                    <a:lnR>
                      <a:noFill/>
                    </a:lnR>
                    <a:lnT>
                      <a:noFill/>
                    </a:lnT>
                    <a:lnB>
                      <a:noFill/>
                    </a:lnB>
                  </a:tcPr>
                </a:tc>
                <a:tc>
                  <a:txBody>
                    <a:bodyPr/>
                    <a:lstStyle/>
                    <a:p>
                      <a:r>
                        <a:rPr lang="en-US" sz="1500" dirty="0">
                          <a:effectLst/>
                        </a:rPr>
                        <a:t>200 (OK), list of customers. Use pagination, sorting and filtering to navigate big lists.</a:t>
                      </a:r>
                    </a:p>
                  </a:txBody>
                  <a:tcPr marL="57150" marR="57150" marT="38100" marB="38100" anchor="ctr">
                    <a:lnL>
                      <a:noFill/>
                    </a:lnL>
                    <a:lnR>
                      <a:noFill/>
                    </a:lnR>
                    <a:lnT>
                      <a:noFill/>
                    </a:lnT>
                    <a:lnB>
                      <a:noFill/>
                    </a:lnB>
                  </a:tcPr>
                </a:tc>
                <a:tc>
                  <a:txBody>
                    <a:bodyPr/>
                    <a:lstStyle/>
                    <a:p>
                      <a:r>
                        <a:rPr lang="en-US" sz="1500">
                          <a:effectLst/>
                        </a:rPr>
                        <a:t>200 (OK), single customer. 404 (Not Found), if ID not found or invalid.</a:t>
                      </a:r>
                    </a:p>
                  </a:txBody>
                  <a:tcPr marL="57150" marR="57150" marT="38100" marB="38100" anchor="ctr">
                    <a:lnL>
                      <a:noFill/>
                    </a:lnL>
                    <a:lnR>
                      <a:noFill/>
                    </a:lnR>
                    <a:lnT>
                      <a:noFill/>
                    </a:lnT>
                    <a:lnB>
                      <a:noFill/>
                    </a:lnB>
                  </a:tcPr>
                </a:tc>
                <a:extLst>
                  <a:ext uri="{0D108BD9-81ED-4DB2-BD59-A6C34878D82A}">
                    <a16:rowId xmlns:a16="http://schemas.microsoft.com/office/drawing/2014/main" val="10001"/>
                  </a:ext>
                </a:extLst>
              </a:tr>
              <a:tr h="990600">
                <a:tc>
                  <a:txBody>
                    <a:bodyPr/>
                    <a:lstStyle/>
                    <a:p>
                      <a:r>
                        <a:rPr lang="en-US" sz="1500">
                          <a:effectLst/>
                        </a:rPr>
                        <a:t>PUT</a:t>
                      </a:r>
                    </a:p>
                  </a:txBody>
                  <a:tcPr marL="57150" marR="57150" marT="38100" marB="38100" anchor="ctr">
                    <a:lnL>
                      <a:noFill/>
                    </a:lnL>
                    <a:lnR>
                      <a:noFill/>
                    </a:lnR>
                    <a:lnT>
                      <a:noFill/>
                    </a:lnT>
                    <a:lnB>
                      <a:noFill/>
                    </a:lnB>
                  </a:tcPr>
                </a:tc>
                <a:tc>
                  <a:txBody>
                    <a:bodyPr/>
                    <a:lstStyle/>
                    <a:p>
                      <a:r>
                        <a:rPr lang="en-US" sz="1500">
                          <a:effectLst/>
                        </a:rPr>
                        <a:t>404 (Not Found), unless you want to update/replace every resource in the entire collection.</a:t>
                      </a:r>
                    </a:p>
                  </a:txBody>
                  <a:tcPr marL="57150" marR="57150" marT="38100" marB="38100" anchor="ctr">
                    <a:lnL>
                      <a:noFill/>
                    </a:lnL>
                    <a:lnR>
                      <a:noFill/>
                    </a:lnR>
                    <a:lnT>
                      <a:noFill/>
                    </a:lnT>
                    <a:lnB>
                      <a:noFill/>
                    </a:lnB>
                  </a:tcPr>
                </a:tc>
                <a:tc>
                  <a:txBody>
                    <a:bodyPr/>
                    <a:lstStyle/>
                    <a:p>
                      <a:r>
                        <a:rPr lang="en-US" sz="1500">
                          <a:effectLst/>
                        </a:rPr>
                        <a:t>200 (OK) or 204 (No Content). 404 (Not Found), if ID not found or invalid.</a:t>
                      </a:r>
                    </a:p>
                  </a:txBody>
                  <a:tcPr marL="57150" marR="57150" marT="38100" marB="38100" anchor="ctr">
                    <a:lnL>
                      <a:noFill/>
                    </a:lnL>
                    <a:lnR>
                      <a:noFill/>
                    </a:lnR>
                    <a:lnT>
                      <a:noFill/>
                    </a:lnT>
                    <a:lnB>
                      <a:noFill/>
                    </a:lnB>
                  </a:tcPr>
                </a:tc>
                <a:extLst>
                  <a:ext uri="{0D108BD9-81ED-4DB2-BD59-A6C34878D82A}">
                    <a16:rowId xmlns:a16="http://schemas.microsoft.com/office/drawing/2014/main" val="10002"/>
                  </a:ext>
                </a:extLst>
              </a:tr>
              <a:tr h="990600">
                <a:tc>
                  <a:txBody>
                    <a:bodyPr/>
                    <a:lstStyle/>
                    <a:p>
                      <a:r>
                        <a:rPr lang="en-US" sz="1500">
                          <a:effectLst/>
                        </a:rPr>
                        <a:t>POST</a:t>
                      </a:r>
                    </a:p>
                  </a:txBody>
                  <a:tcPr marL="57150" marR="57150" marT="38100" marB="38100" anchor="ctr">
                    <a:lnL>
                      <a:noFill/>
                    </a:lnL>
                    <a:lnR>
                      <a:noFill/>
                    </a:lnR>
                    <a:lnT>
                      <a:noFill/>
                    </a:lnT>
                    <a:lnB>
                      <a:noFill/>
                    </a:lnB>
                  </a:tcPr>
                </a:tc>
                <a:tc>
                  <a:txBody>
                    <a:bodyPr/>
                    <a:lstStyle/>
                    <a:p>
                      <a:r>
                        <a:rPr lang="en-US" sz="1500">
                          <a:effectLst/>
                        </a:rPr>
                        <a:t>201 (Created), 'Location' header with link to /customers/{id} containing new ID.</a:t>
                      </a:r>
                    </a:p>
                  </a:txBody>
                  <a:tcPr marL="57150" marR="57150" marT="38100" marB="38100" anchor="ctr">
                    <a:lnL>
                      <a:noFill/>
                    </a:lnL>
                    <a:lnR>
                      <a:noFill/>
                    </a:lnR>
                    <a:lnT>
                      <a:noFill/>
                    </a:lnT>
                    <a:lnB>
                      <a:noFill/>
                    </a:lnB>
                  </a:tcPr>
                </a:tc>
                <a:tc>
                  <a:txBody>
                    <a:bodyPr/>
                    <a:lstStyle/>
                    <a:p>
                      <a:r>
                        <a:rPr lang="en-US" sz="1500">
                          <a:effectLst/>
                        </a:rPr>
                        <a:t>404 (Not Found).</a:t>
                      </a:r>
                    </a:p>
                  </a:txBody>
                  <a:tcPr marL="57150" marR="57150" marT="38100" marB="38100" anchor="ctr">
                    <a:lnL>
                      <a:noFill/>
                    </a:lnL>
                    <a:lnR>
                      <a:noFill/>
                    </a:lnR>
                    <a:lnT>
                      <a:noFill/>
                    </a:lnT>
                    <a:lnB>
                      <a:noFill/>
                    </a:lnB>
                  </a:tcPr>
                </a:tc>
                <a:extLst>
                  <a:ext uri="{0D108BD9-81ED-4DB2-BD59-A6C34878D82A}">
                    <a16:rowId xmlns:a16="http://schemas.microsoft.com/office/drawing/2014/main" val="10003"/>
                  </a:ext>
                </a:extLst>
              </a:tr>
              <a:tr h="990600">
                <a:tc>
                  <a:txBody>
                    <a:bodyPr/>
                    <a:lstStyle/>
                    <a:p>
                      <a:r>
                        <a:rPr lang="en-US" sz="1500">
                          <a:effectLst/>
                        </a:rPr>
                        <a:t>DELETE</a:t>
                      </a:r>
                    </a:p>
                  </a:txBody>
                  <a:tcPr marL="57150" marR="57150" marT="38100" marB="38100" anchor="ctr">
                    <a:lnL>
                      <a:noFill/>
                    </a:lnL>
                    <a:lnR>
                      <a:noFill/>
                    </a:lnR>
                    <a:lnT>
                      <a:noFill/>
                    </a:lnT>
                    <a:lnB>
                      <a:noFill/>
                    </a:lnB>
                  </a:tcPr>
                </a:tc>
                <a:tc>
                  <a:txBody>
                    <a:bodyPr/>
                    <a:lstStyle/>
                    <a:p>
                      <a:r>
                        <a:rPr lang="en-US" sz="1500">
                          <a:effectLst/>
                        </a:rPr>
                        <a:t>404 (Not Found), unless you want to delete the whole collection—not often desirable.</a:t>
                      </a:r>
                    </a:p>
                  </a:txBody>
                  <a:tcPr marL="57150" marR="57150" marT="38100" marB="38100" anchor="ctr">
                    <a:lnL>
                      <a:noFill/>
                    </a:lnL>
                    <a:lnR>
                      <a:noFill/>
                    </a:lnR>
                    <a:lnT>
                      <a:noFill/>
                    </a:lnT>
                    <a:lnB>
                      <a:noFill/>
                    </a:lnB>
                  </a:tcPr>
                </a:tc>
                <a:tc>
                  <a:txBody>
                    <a:bodyPr/>
                    <a:lstStyle/>
                    <a:p>
                      <a:r>
                        <a:rPr lang="en-US" sz="1500" dirty="0">
                          <a:effectLst/>
                        </a:rPr>
                        <a:t>200 (OK). 404 (Not Found), if ID not found or invalid.</a:t>
                      </a:r>
                    </a:p>
                  </a:txBody>
                  <a:tcPr marL="57150" marR="57150" marT="38100" marB="38100" anchor="ctr">
                    <a:lnL>
                      <a:noFill/>
                    </a:lnL>
                    <a:lnR>
                      <a:noFill/>
                    </a:lnR>
                    <a:lnT>
                      <a:noFill/>
                    </a:lnT>
                    <a:lnB>
                      <a:no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020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2070100" y="3416301"/>
            <a:ext cx="5207000" cy="2908300"/>
          </a:xfrm>
          <a:prstGeom prst="ellipse">
            <a:avLst/>
          </a:prstGeom>
          <a:noFill/>
          <a:ln>
            <a:solidFill>
              <a:srgbClr val="00B0F0">
                <a:alpha val="6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 name="Title 3"/>
          <p:cNvSpPr>
            <a:spLocks noGrp="1"/>
          </p:cNvSpPr>
          <p:nvPr>
            <p:ph type="title"/>
          </p:nvPr>
        </p:nvSpPr>
        <p:spPr/>
        <p:txBody>
          <a:bodyPr/>
          <a:lstStyle/>
          <a:p>
            <a:r>
              <a:rPr lang="en-US" dirty="0"/>
              <a:t>REST</a:t>
            </a:r>
          </a:p>
        </p:txBody>
      </p:sp>
      <p:sp>
        <p:nvSpPr>
          <p:cNvPr id="9" name="Content Placeholder 8"/>
          <p:cNvSpPr>
            <a:spLocks noGrp="1"/>
          </p:cNvSpPr>
          <p:nvPr>
            <p:ph idx="1"/>
          </p:nvPr>
        </p:nvSpPr>
        <p:spPr>
          <a:xfrm>
            <a:off x="457200" y="1524000"/>
            <a:ext cx="8229600" cy="4625609"/>
          </a:xfrm>
        </p:spPr>
        <p:txBody>
          <a:bodyPr/>
          <a:lstStyle/>
          <a:p>
            <a:r>
              <a:rPr lang="en-US" sz="2000" dirty="0"/>
              <a:t>Focus on Resources and Representations instead of remote objects and operations</a:t>
            </a:r>
          </a:p>
          <a:p>
            <a:r>
              <a:rPr lang="en-US" sz="2000" dirty="0"/>
              <a:t>REST is an architectural style, SOAP is a protocol</a:t>
            </a:r>
          </a:p>
          <a:p>
            <a:pPr lvl="1"/>
            <a:r>
              <a:rPr lang="en-US" sz="1600" dirty="0"/>
              <a:t>Based on Ph.D. thesis: Roy Fielding</a:t>
            </a:r>
          </a:p>
          <a:p>
            <a:r>
              <a:rPr lang="en-US" sz="2000" dirty="0"/>
              <a:t>REST fully embraces HTTP</a:t>
            </a:r>
          </a:p>
          <a:p>
            <a:endParaRPr lang="en-US" sz="2000" dirty="0"/>
          </a:p>
        </p:txBody>
      </p:sp>
      <p:sp>
        <p:nvSpPr>
          <p:cNvPr id="5" name="Oval 4"/>
          <p:cNvSpPr/>
          <p:nvPr/>
        </p:nvSpPr>
        <p:spPr>
          <a:xfrm>
            <a:off x="3581400" y="3111500"/>
            <a:ext cx="2057400" cy="609600"/>
          </a:xfrm>
          <a:prstGeom prst="ellipse">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r>
              <a:rPr lang="en-US" sz="2000" dirty="0">
                <a:solidFill>
                  <a:schemeClr val="tx1"/>
                </a:solidFill>
                <a:latin typeface="Tekton Pro" pitchFamily="34" charset="0"/>
              </a:rPr>
              <a:t>URI</a:t>
            </a:r>
          </a:p>
        </p:txBody>
      </p:sp>
      <p:sp>
        <p:nvSpPr>
          <p:cNvPr id="6" name="Oval 5"/>
          <p:cNvSpPr/>
          <p:nvPr/>
        </p:nvSpPr>
        <p:spPr>
          <a:xfrm>
            <a:off x="6248400" y="4572000"/>
            <a:ext cx="2057400" cy="609600"/>
          </a:xfrm>
          <a:prstGeom prst="ellipse">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r>
              <a:rPr lang="en-US" sz="2000" dirty="0">
                <a:solidFill>
                  <a:schemeClr val="tx1"/>
                </a:solidFill>
                <a:latin typeface="Tekton Pro" pitchFamily="34" charset="0"/>
              </a:rPr>
              <a:t>HTTP Verb</a:t>
            </a:r>
          </a:p>
        </p:txBody>
      </p:sp>
      <p:sp>
        <p:nvSpPr>
          <p:cNvPr id="7" name="Oval 6"/>
          <p:cNvSpPr/>
          <p:nvPr/>
        </p:nvSpPr>
        <p:spPr>
          <a:xfrm>
            <a:off x="3733800" y="6096000"/>
            <a:ext cx="2057400" cy="609600"/>
          </a:xfrm>
          <a:prstGeom prst="ellipse">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r>
              <a:rPr lang="en-US" sz="2000" dirty="0">
                <a:solidFill>
                  <a:schemeClr val="tx1"/>
                </a:solidFill>
                <a:latin typeface="Tekton Pro" pitchFamily="34" charset="0"/>
              </a:rPr>
              <a:t>HTTP Headers</a:t>
            </a:r>
          </a:p>
        </p:txBody>
      </p:sp>
      <p:sp>
        <p:nvSpPr>
          <p:cNvPr id="12" name="Line Callout 1 (Accent Bar) 11"/>
          <p:cNvSpPr/>
          <p:nvPr/>
        </p:nvSpPr>
        <p:spPr>
          <a:xfrm>
            <a:off x="6248400" y="2946400"/>
            <a:ext cx="1638300" cy="304800"/>
          </a:xfrm>
          <a:prstGeom prst="accent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Tekton Pro" panose="020F0403020208020904" pitchFamily="34" charset="0"/>
              </a:rPr>
              <a:t>Service address</a:t>
            </a:r>
          </a:p>
        </p:txBody>
      </p:sp>
      <p:sp>
        <p:nvSpPr>
          <p:cNvPr id="13" name="Line Callout 1 (Accent Bar) 12"/>
          <p:cNvSpPr/>
          <p:nvPr/>
        </p:nvSpPr>
        <p:spPr>
          <a:xfrm>
            <a:off x="6248400" y="3238500"/>
            <a:ext cx="1638300" cy="304800"/>
          </a:xfrm>
          <a:prstGeom prst="accentCallout1">
            <a:avLst>
              <a:gd name="adj1" fmla="val 18750"/>
              <a:gd name="adj2" fmla="val -8333"/>
              <a:gd name="adj3" fmla="val 45833"/>
              <a:gd name="adj4" fmla="val -360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Tekton Pro" panose="020F0403020208020904" pitchFamily="34" charset="0"/>
              </a:rPr>
              <a:t>Resource</a:t>
            </a:r>
          </a:p>
        </p:txBody>
      </p:sp>
      <p:sp>
        <p:nvSpPr>
          <p:cNvPr id="14" name="Line Callout 1 (Accent Bar) 13"/>
          <p:cNvSpPr/>
          <p:nvPr/>
        </p:nvSpPr>
        <p:spPr>
          <a:xfrm>
            <a:off x="6248400" y="3543300"/>
            <a:ext cx="1638300" cy="304800"/>
          </a:xfrm>
          <a:prstGeom prst="accentCallout1">
            <a:avLst>
              <a:gd name="adj1" fmla="val 18750"/>
              <a:gd name="adj2" fmla="val -8333"/>
              <a:gd name="adj3" fmla="val -29167"/>
              <a:gd name="adj4" fmla="val -383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Tekton Pro" panose="020F0403020208020904" pitchFamily="34" charset="0"/>
              </a:rPr>
              <a:t>Parameters</a:t>
            </a:r>
          </a:p>
        </p:txBody>
      </p:sp>
      <p:sp>
        <p:nvSpPr>
          <p:cNvPr id="15" name="Line Callout 1 (Accent Bar) 14"/>
          <p:cNvSpPr/>
          <p:nvPr/>
        </p:nvSpPr>
        <p:spPr>
          <a:xfrm>
            <a:off x="3276600" y="4559301"/>
            <a:ext cx="2216150" cy="546100"/>
          </a:xfrm>
          <a:prstGeom prst="accentCallout1">
            <a:avLst>
              <a:gd name="adj1" fmla="val 14583"/>
              <a:gd name="adj2" fmla="val 109496"/>
              <a:gd name="adj3" fmla="val 49072"/>
              <a:gd name="adj4" fmla="val 1335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Tekton Pro" panose="020F0403020208020904" pitchFamily="34" charset="0"/>
              </a:rPr>
              <a:t>Operation</a:t>
            </a:r>
          </a:p>
          <a:p>
            <a:pPr algn="r"/>
            <a:r>
              <a:rPr lang="en-US" sz="1200" dirty="0">
                <a:solidFill>
                  <a:schemeClr val="tx1"/>
                </a:solidFill>
                <a:latin typeface="Tekton Pro" panose="020F0403020208020904" pitchFamily="34" charset="0"/>
              </a:rPr>
              <a:t>(POST,GET,PUT,DELETE)</a:t>
            </a:r>
          </a:p>
        </p:txBody>
      </p:sp>
      <p:sp>
        <p:nvSpPr>
          <p:cNvPr id="17" name="Line Callout 1 (Accent Bar) 16"/>
          <p:cNvSpPr/>
          <p:nvPr/>
        </p:nvSpPr>
        <p:spPr>
          <a:xfrm>
            <a:off x="1371600" y="5638800"/>
            <a:ext cx="1638300" cy="304800"/>
          </a:xfrm>
          <a:prstGeom prst="accentCallout1">
            <a:avLst>
              <a:gd name="adj1" fmla="val 14583"/>
              <a:gd name="adj2" fmla="val 109496"/>
              <a:gd name="adj3" fmla="val 178525"/>
              <a:gd name="adj4" fmla="val 1507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Tekton Pro" panose="020F0403020208020904" pitchFamily="34" charset="0"/>
              </a:rPr>
              <a:t>Content Negotiation</a:t>
            </a:r>
          </a:p>
        </p:txBody>
      </p:sp>
      <p:sp>
        <p:nvSpPr>
          <p:cNvPr id="18" name="Line Callout 1 (Accent Bar) 17"/>
          <p:cNvSpPr/>
          <p:nvPr/>
        </p:nvSpPr>
        <p:spPr>
          <a:xfrm>
            <a:off x="1371600" y="6477000"/>
            <a:ext cx="1638300" cy="304800"/>
          </a:xfrm>
          <a:prstGeom prst="accentCallout1">
            <a:avLst>
              <a:gd name="adj1" fmla="val 60737"/>
              <a:gd name="adj2" fmla="val 111643"/>
              <a:gd name="adj3" fmla="val 4166"/>
              <a:gd name="adj4" fmla="val 13996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Tekton Pro" panose="020F0403020208020904" pitchFamily="34" charset="0"/>
              </a:rPr>
              <a:t>Security, </a:t>
            </a:r>
            <a:r>
              <a:rPr lang="en-US" sz="1200" dirty="0" err="1">
                <a:solidFill>
                  <a:schemeClr val="tx1"/>
                </a:solidFill>
                <a:latin typeface="Tekton Pro" panose="020F0403020208020904" pitchFamily="34" charset="0"/>
              </a:rPr>
              <a:t>Etags</a:t>
            </a:r>
            <a:r>
              <a:rPr lang="en-US" sz="1200" dirty="0">
                <a:solidFill>
                  <a:schemeClr val="tx1"/>
                </a:solidFill>
                <a:latin typeface="Tekton Pro" panose="020F0403020208020904" pitchFamily="34" charset="0"/>
              </a:rPr>
              <a:t>, etc.</a:t>
            </a:r>
          </a:p>
        </p:txBody>
      </p:sp>
      <p:sp>
        <p:nvSpPr>
          <p:cNvPr id="19" name="Line Callout 1 (Accent Bar) 18"/>
          <p:cNvSpPr/>
          <p:nvPr/>
        </p:nvSpPr>
        <p:spPr>
          <a:xfrm>
            <a:off x="-723900" y="4231000"/>
            <a:ext cx="1638300" cy="304800"/>
          </a:xfrm>
          <a:prstGeom prst="accentCallout1">
            <a:avLst>
              <a:gd name="adj1" fmla="val 14583"/>
              <a:gd name="adj2" fmla="val 109496"/>
              <a:gd name="adj3" fmla="val 120833"/>
              <a:gd name="adj4" fmla="val 1453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tx1"/>
                </a:solidFill>
                <a:latin typeface="Tekton Pro" panose="020F0403020208020904" pitchFamily="34" charset="0"/>
              </a:rPr>
              <a:t>Payload</a:t>
            </a:r>
          </a:p>
        </p:txBody>
      </p:sp>
      <p:sp>
        <p:nvSpPr>
          <p:cNvPr id="16" name="Line Callout 1 (Accent Bar) 15"/>
          <p:cNvSpPr/>
          <p:nvPr/>
        </p:nvSpPr>
        <p:spPr>
          <a:xfrm>
            <a:off x="1371600" y="6096000"/>
            <a:ext cx="1638300" cy="304800"/>
          </a:xfrm>
          <a:prstGeom prst="accentCallout1">
            <a:avLst>
              <a:gd name="adj1" fmla="val 14583"/>
              <a:gd name="adj2" fmla="val 109496"/>
              <a:gd name="adj3" fmla="val 120833"/>
              <a:gd name="adj4" fmla="val 1453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Tekton Pro" panose="020F0403020208020904" pitchFamily="34" charset="0"/>
              </a:rPr>
              <a:t>Status Codes</a:t>
            </a:r>
          </a:p>
        </p:txBody>
      </p:sp>
      <p:sp>
        <p:nvSpPr>
          <p:cNvPr id="20" name="Line Callout 1 (Accent Bar) 19"/>
          <p:cNvSpPr/>
          <p:nvPr/>
        </p:nvSpPr>
        <p:spPr>
          <a:xfrm>
            <a:off x="-723900" y="4644304"/>
            <a:ext cx="1638300" cy="304800"/>
          </a:xfrm>
          <a:prstGeom prst="accentCallout1">
            <a:avLst>
              <a:gd name="adj1" fmla="val 14583"/>
              <a:gd name="adj2" fmla="val 109496"/>
              <a:gd name="adj3" fmla="val 120833"/>
              <a:gd name="adj4" fmla="val 14538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tx1"/>
                </a:solidFill>
                <a:latin typeface="Tekton Pro" panose="020F0403020208020904" pitchFamily="34" charset="0"/>
              </a:rPr>
              <a:t>Media</a:t>
            </a:r>
          </a:p>
          <a:p>
            <a:pPr algn="r"/>
            <a:r>
              <a:rPr lang="en-US" sz="1100" dirty="0">
                <a:solidFill>
                  <a:schemeClr val="tx1"/>
                </a:solidFill>
                <a:latin typeface="Tekton Pro" panose="020F0403020208020904" pitchFamily="34" charset="0"/>
              </a:rPr>
              <a:t>Types</a:t>
            </a:r>
          </a:p>
        </p:txBody>
      </p:sp>
      <p:sp>
        <p:nvSpPr>
          <p:cNvPr id="21" name="Line Callout 1 (Accent Bar) 20"/>
          <p:cNvSpPr/>
          <p:nvPr/>
        </p:nvSpPr>
        <p:spPr>
          <a:xfrm>
            <a:off x="-723900" y="5057608"/>
            <a:ext cx="1638300" cy="304800"/>
          </a:xfrm>
          <a:prstGeom prst="accentCallout1">
            <a:avLst>
              <a:gd name="adj1" fmla="val 14583"/>
              <a:gd name="adj2" fmla="val 109496"/>
              <a:gd name="adj3" fmla="val -47739"/>
              <a:gd name="adj4" fmla="val 1443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100" dirty="0">
                <a:solidFill>
                  <a:schemeClr val="tx1"/>
                </a:solidFill>
                <a:latin typeface="Tekton Pro" panose="020F0403020208020904" pitchFamily="34" charset="0"/>
              </a:rPr>
              <a:t>Hypermedia</a:t>
            </a:r>
          </a:p>
        </p:txBody>
      </p:sp>
      <p:sp>
        <p:nvSpPr>
          <p:cNvPr id="8" name="Oval 7"/>
          <p:cNvSpPr/>
          <p:nvPr/>
        </p:nvSpPr>
        <p:spPr>
          <a:xfrm>
            <a:off x="1295400" y="4572000"/>
            <a:ext cx="2057400" cy="609600"/>
          </a:xfrm>
          <a:prstGeom prst="ellipse">
            <a:avLst/>
          </a:prstGeom>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p:spPr>
        <p:txBody>
          <a:bodyPr wrap="none" anchor="ctr"/>
          <a:lstStyle/>
          <a:p>
            <a:r>
              <a:rPr lang="en-US" sz="2000" dirty="0">
                <a:solidFill>
                  <a:schemeClr val="tx1"/>
                </a:solidFill>
                <a:latin typeface="Tekton Pro" pitchFamily="34" charset="0"/>
              </a:rPr>
              <a:t>HTTP Body</a:t>
            </a:r>
          </a:p>
        </p:txBody>
      </p:sp>
    </p:spTree>
    <p:extLst>
      <p:ext uri="{BB962C8B-B14F-4D97-AF65-F5344CB8AC3E}">
        <p14:creationId xmlns:p14="http://schemas.microsoft.com/office/powerpoint/2010/main" val="4016356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P spid="7" grpId="0" animBg="1"/>
      <p:bldP spid="12" grpId="0" animBg="1"/>
      <p:bldP spid="13" grpId="0" animBg="1"/>
      <p:bldP spid="14" grpId="0" animBg="1"/>
      <p:bldP spid="15" grpId="0" animBg="1"/>
      <p:bldP spid="17" grpId="0" animBg="1"/>
      <p:bldP spid="18" grpId="0" animBg="1"/>
      <p:bldP spid="19" grpId="0" animBg="1"/>
      <p:bldP spid="16" grpId="0" animBg="1"/>
      <p:bldP spid="20" grpId="0" animBg="1"/>
      <p:bldP spid="21"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Architectural Constraints</a:t>
            </a:r>
          </a:p>
        </p:txBody>
      </p:sp>
      <p:sp>
        <p:nvSpPr>
          <p:cNvPr id="3" name="Content Placeholder 2"/>
          <p:cNvSpPr>
            <a:spLocks noGrp="1"/>
          </p:cNvSpPr>
          <p:nvPr>
            <p:ph idx="1"/>
          </p:nvPr>
        </p:nvSpPr>
        <p:spPr/>
        <p:txBody>
          <a:bodyPr/>
          <a:lstStyle/>
          <a:p>
            <a:r>
              <a:rPr lang="en-US" sz="2800" dirty="0"/>
              <a:t>Client-Server</a:t>
            </a:r>
          </a:p>
          <a:p>
            <a:r>
              <a:rPr lang="en-US" sz="2800" dirty="0"/>
              <a:t>Stateless</a:t>
            </a:r>
          </a:p>
          <a:p>
            <a:r>
              <a:rPr lang="en-US" sz="2800" dirty="0"/>
              <a:t>Cache</a:t>
            </a:r>
          </a:p>
          <a:p>
            <a:r>
              <a:rPr lang="en-US" sz="2800" dirty="0"/>
              <a:t>Layered Architecture</a:t>
            </a:r>
          </a:p>
          <a:p>
            <a:r>
              <a:rPr lang="en-US" sz="2800" dirty="0"/>
              <a:t>Uniform Interface</a:t>
            </a:r>
          </a:p>
          <a:p>
            <a:r>
              <a:rPr lang="en-US" sz="2800" dirty="0"/>
              <a:t>Code On Demand</a:t>
            </a:r>
          </a:p>
        </p:txBody>
      </p:sp>
    </p:spTree>
    <p:extLst>
      <p:ext uri="{BB962C8B-B14F-4D97-AF65-F5344CB8AC3E}">
        <p14:creationId xmlns:p14="http://schemas.microsoft.com/office/powerpoint/2010/main" val="12404743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Interface</a:t>
            </a:r>
          </a:p>
        </p:txBody>
      </p:sp>
      <p:sp>
        <p:nvSpPr>
          <p:cNvPr id="3" name="Content Placeholder 2"/>
          <p:cNvSpPr>
            <a:spLocks noGrp="1"/>
          </p:cNvSpPr>
          <p:nvPr>
            <p:ph idx="1"/>
          </p:nvPr>
        </p:nvSpPr>
        <p:spPr/>
        <p:txBody>
          <a:bodyPr>
            <a:normAutofit fontScale="92500" lnSpcReduction="20000"/>
          </a:bodyPr>
          <a:lstStyle/>
          <a:p>
            <a:r>
              <a:rPr lang="en-US" sz="2800" dirty="0"/>
              <a:t>Identification of resources</a:t>
            </a:r>
          </a:p>
          <a:p>
            <a:pPr lvl="1"/>
            <a:r>
              <a:rPr lang="en-US" sz="2400" dirty="0"/>
              <a:t>URIs</a:t>
            </a:r>
          </a:p>
          <a:p>
            <a:r>
              <a:rPr lang="en-US" sz="2800" dirty="0"/>
              <a:t>Manipulation of resources</a:t>
            </a:r>
          </a:p>
          <a:p>
            <a:pPr lvl="1"/>
            <a:r>
              <a:rPr lang="en-US" sz="2400" dirty="0"/>
              <a:t>HTTP Verbs</a:t>
            </a:r>
          </a:p>
          <a:p>
            <a:pPr lvl="1"/>
            <a:r>
              <a:rPr lang="en-US" sz="2400" dirty="0"/>
              <a:t>Representations</a:t>
            </a:r>
          </a:p>
          <a:p>
            <a:pPr lvl="1"/>
            <a:r>
              <a:rPr lang="en-US" sz="2400" dirty="0"/>
              <a:t>URI/Query string parameters</a:t>
            </a:r>
          </a:p>
          <a:p>
            <a:r>
              <a:rPr lang="en-US" sz="2800" dirty="0"/>
              <a:t>Self-descriptive messages</a:t>
            </a:r>
          </a:p>
          <a:p>
            <a:pPr lvl="1"/>
            <a:r>
              <a:rPr lang="en-US" sz="2400" dirty="0"/>
              <a:t>Media types</a:t>
            </a:r>
          </a:p>
          <a:p>
            <a:r>
              <a:rPr lang="en-US" sz="2800" dirty="0"/>
              <a:t>Hypermedia as the engine of application state (HATEOAS)</a:t>
            </a:r>
          </a:p>
          <a:p>
            <a:pPr lvl="1"/>
            <a:r>
              <a:rPr lang="en-US" sz="2400" dirty="0"/>
              <a:t>Links identify related resources and available actions on the current resource</a:t>
            </a:r>
          </a:p>
          <a:p>
            <a:r>
              <a:rPr lang="en-US" sz="2800" dirty="0"/>
              <a:t>Analogous to a service contract in SOA</a:t>
            </a:r>
          </a:p>
        </p:txBody>
      </p:sp>
    </p:spTree>
    <p:extLst>
      <p:ext uri="{BB962C8B-B14F-4D97-AF65-F5344CB8AC3E}">
        <p14:creationId xmlns:p14="http://schemas.microsoft.com/office/powerpoint/2010/main" val="36183347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URI Design</a:t>
            </a:r>
          </a:p>
        </p:txBody>
      </p:sp>
      <p:sp>
        <p:nvSpPr>
          <p:cNvPr id="3" name="Content Placeholder 2"/>
          <p:cNvSpPr>
            <a:spLocks noGrp="1"/>
          </p:cNvSpPr>
          <p:nvPr>
            <p:ph idx="1"/>
          </p:nvPr>
        </p:nvSpPr>
        <p:spPr/>
        <p:txBody>
          <a:bodyPr/>
          <a:lstStyle/>
          <a:p>
            <a:r>
              <a:rPr lang="en-US" sz="2800" dirty="0"/>
              <a:t>Service location</a:t>
            </a:r>
          </a:p>
          <a:p>
            <a:r>
              <a:rPr lang="en-US" sz="2800" dirty="0"/>
              <a:t>Resource</a:t>
            </a:r>
          </a:p>
          <a:p>
            <a:r>
              <a:rPr lang="en-US" sz="2800" dirty="0"/>
              <a:t>Parameters for manipulating the resource</a:t>
            </a:r>
          </a:p>
          <a:p>
            <a:r>
              <a:rPr lang="en-US" sz="2800" dirty="0"/>
              <a:t>URL parameters or query string parameters</a:t>
            </a:r>
          </a:p>
        </p:txBody>
      </p:sp>
      <p:sp>
        <p:nvSpPr>
          <p:cNvPr id="4" name="TextBox 3"/>
          <p:cNvSpPr txBox="1"/>
          <p:nvPr/>
        </p:nvSpPr>
        <p:spPr>
          <a:xfrm>
            <a:off x="1447800" y="3886200"/>
            <a:ext cx="461408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http://somesite.org/ResourceName/resourceId</a:t>
            </a:r>
          </a:p>
        </p:txBody>
      </p:sp>
      <p:sp>
        <p:nvSpPr>
          <p:cNvPr id="5" name="TextBox 4"/>
          <p:cNvSpPr txBox="1"/>
          <p:nvPr/>
        </p:nvSpPr>
        <p:spPr>
          <a:xfrm>
            <a:off x="1447800" y="4495800"/>
            <a:ext cx="672235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http://somesite.org/ResourceName/ChildResource/resourceid/param</a:t>
            </a:r>
          </a:p>
        </p:txBody>
      </p:sp>
      <p:sp>
        <p:nvSpPr>
          <p:cNvPr id="6" name="TextBox 5"/>
          <p:cNvSpPr txBox="1"/>
          <p:nvPr/>
        </p:nvSpPr>
        <p:spPr>
          <a:xfrm>
            <a:off x="1447800" y="5029200"/>
            <a:ext cx="5731377" cy="369332"/>
          </a:xfrm>
          <a:prstGeom prst="rect">
            <a:avLst/>
          </a:prstGeom>
        </p:spPr>
        <p:style>
          <a:lnRef idx="1">
            <a:schemeClr val="accent5"/>
          </a:lnRef>
          <a:fillRef idx="3">
            <a:schemeClr val="accent5"/>
          </a:fillRef>
          <a:effectRef idx="2">
            <a:schemeClr val="accent5"/>
          </a:effectRef>
          <a:fontRef idx="minor">
            <a:schemeClr val="lt1"/>
          </a:fontRef>
        </p:style>
        <p:txBody>
          <a:bodyPr wrap="none" rtlCol="0">
            <a:spAutoFit/>
          </a:bodyPr>
          <a:lstStyle/>
          <a:p>
            <a:r>
              <a:rPr lang="en-US" dirty="0"/>
              <a:t>http://somesite.org/ResourceName?param1=a&amp;param2=b</a:t>
            </a:r>
          </a:p>
        </p:txBody>
      </p:sp>
    </p:spTree>
    <p:extLst>
      <p:ext uri="{BB962C8B-B14F-4D97-AF65-F5344CB8AC3E}">
        <p14:creationId xmlns:p14="http://schemas.microsoft.com/office/powerpoint/2010/main" val="2855583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MVC</a:t>
            </a:r>
          </a:p>
        </p:txBody>
      </p:sp>
      <p:sp>
        <p:nvSpPr>
          <p:cNvPr id="3" name="Content Placeholder 2"/>
          <p:cNvSpPr>
            <a:spLocks noGrp="1"/>
          </p:cNvSpPr>
          <p:nvPr>
            <p:ph idx="1"/>
          </p:nvPr>
        </p:nvSpPr>
        <p:spPr/>
        <p:txBody>
          <a:bodyPr/>
          <a:lstStyle/>
          <a:p>
            <a:r>
              <a:rPr lang="en-IN" dirty="0"/>
              <a:t>The </a:t>
            </a:r>
            <a:r>
              <a:rPr lang="en-IN" i="1" dirty="0"/>
              <a:t>Model-View-Controller (MVC)</a:t>
            </a:r>
            <a:r>
              <a:rPr lang="en-IN" dirty="0"/>
              <a:t> pattern separates the </a:t>
            </a:r>
            <a:r>
              <a:rPr lang="en-IN" dirty="0" err="1"/>
              <a:t>modeling</a:t>
            </a:r>
            <a:r>
              <a:rPr lang="en-IN" dirty="0"/>
              <a:t> of the domain, the presentation, and the actions based on user input into three separate classes </a:t>
            </a:r>
          </a:p>
        </p:txBody>
      </p:sp>
      <p:pic>
        <p:nvPicPr>
          <p:cNvPr id="27650" name="Picture 2" descr="Ff649643.des_MVC_Fig01(en-us,PandP.10).gif"/>
          <p:cNvPicPr>
            <a:picLocks noChangeAspect="1" noChangeArrowheads="1"/>
          </p:cNvPicPr>
          <p:nvPr/>
        </p:nvPicPr>
        <p:blipFill>
          <a:blip r:embed="rId2" cstate="print"/>
          <a:srcRect/>
          <a:stretch>
            <a:fillRect/>
          </a:stretch>
        </p:blipFill>
        <p:spPr bwMode="auto">
          <a:xfrm>
            <a:off x="5410200" y="4572000"/>
            <a:ext cx="3028950" cy="1514475"/>
          </a:xfrm>
          <a:prstGeom prst="rect">
            <a:avLst/>
          </a:prstGeom>
          <a:noFill/>
        </p:spPr>
      </p:pic>
      <p:pic>
        <p:nvPicPr>
          <p:cNvPr id="5" name="Picture 2" descr="All the parts of ASP.NET, all the subsystems are all part of the larger ASP.NET community"/>
          <p:cNvPicPr>
            <a:picLocks noChangeAspect="1" noChangeArrowheads="1"/>
          </p:cNvPicPr>
          <p:nvPr/>
        </p:nvPicPr>
        <p:blipFill>
          <a:blip r:embed="rId3" cstate="print"/>
          <a:srcRect/>
          <a:stretch>
            <a:fillRect/>
          </a:stretch>
        </p:blipFill>
        <p:spPr bwMode="auto">
          <a:xfrm>
            <a:off x="152400" y="4114800"/>
            <a:ext cx="4495800" cy="1982996"/>
          </a:xfrm>
          <a:prstGeom prst="rect">
            <a:avLst/>
          </a:prstGeom>
          <a:noFill/>
        </p:spPr>
      </p:pic>
      <p:sp>
        <p:nvSpPr>
          <p:cNvPr id="6" name="Rounded Rectangle 5"/>
          <p:cNvSpPr/>
          <p:nvPr/>
        </p:nvSpPr>
        <p:spPr>
          <a:xfrm>
            <a:off x="152400" y="4114800"/>
            <a:ext cx="8382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HTTP</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981200"/>
            <a:ext cx="8051526"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URI‘s: Don’t</a:t>
            </a:r>
          </a:p>
        </p:txBody>
      </p:sp>
      <p:sp>
        <p:nvSpPr>
          <p:cNvPr id="5" name="Picture Placeholder 4"/>
          <p:cNvSpPr>
            <a:spLocks noGrp="1"/>
          </p:cNvSpPr>
          <p:nvPr>
            <p:ph type="pic" sz="quarter" idx="11"/>
          </p:nvPr>
        </p:nvSpPr>
        <p:spPr/>
      </p:sp>
      <p:sp>
        <p:nvSpPr>
          <p:cNvPr id="3" name="Content Placeholder 2"/>
          <p:cNvSpPr>
            <a:spLocks noGrp="1"/>
          </p:cNvSpPr>
          <p:nvPr>
            <p:ph sz="quarter" idx="10"/>
          </p:nvPr>
        </p:nvSpPr>
        <p:spPr/>
        <p:txBody>
          <a:bodyPr>
            <a:normAutofit/>
          </a:bodyPr>
          <a:lstStyle/>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/api/GetTeams</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/api/GetTeam?id=1</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/api/GetPlayersByTeam?id=1</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/api/AddTeam</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/api/UpdateTeam</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/api/DeleteTeam?id=1</a:t>
            </a:r>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3" y="1797051"/>
            <a:ext cx="3755617" cy="3755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4493377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URI‘s: Do</a:t>
            </a:r>
          </a:p>
        </p:txBody>
      </p:sp>
      <p:sp>
        <p:nvSpPr>
          <p:cNvPr id="3" name="Content Placeholder 2"/>
          <p:cNvSpPr>
            <a:spLocks noGrp="1"/>
          </p:cNvSpPr>
          <p:nvPr>
            <p:ph sz="quarter" idx="10"/>
          </p:nvPr>
        </p:nvSpPr>
        <p:spPr/>
        <p:txBody>
          <a:bodyPr>
            <a:normAutofit/>
          </a:bodyPr>
          <a:lstStyle/>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GET /api/teams</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GET /api/teams/1</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GET /api/teams/1/players</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POST /api/teams</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PUT /api/teams/1</a:t>
            </a:r>
          </a:p>
          <a:p>
            <a:pPr marL="10795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nl-NL" dirty="0"/>
              <a:t>DELETE /api/teams/1</a:t>
            </a:r>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243658426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Services</a:t>
            </a:r>
          </a:p>
        </p:txBody>
      </p:sp>
      <p:sp>
        <p:nvSpPr>
          <p:cNvPr id="3" name="Content Placeholder 2"/>
          <p:cNvSpPr>
            <a:spLocks noGrp="1"/>
          </p:cNvSpPr>
          <p:nvPr>
            <p:ph idx="1"/>
          </p:nvPr>
        </p:nvSpPr>
        <p:spPr/>
        <p:txBody>
          <a:bodyPr/>
          <a:lstStyle/>
          <a:p>
            <a:r>
              <a:rPr lang="en-US" sz="2800" dirty="0"/>
              <a:t>URI for service address + operation + parameters</a:t>
            </a:r>
          </a:p>
          <a:p>
            <a:r>
              <a:rPr lang="en-US" sz="2800" dirty="0"/>
              <a:t>HTTP protocol </a:t>
            </a:r>
          </a:p>
          <a:p>
            <a:pPr lvl="1"/>
            <a:r>
              <a:rPr lang="en-US" sz="2200" dirty="0"/>
              <a:t>Verbs, headers, caching, status codes</a:t>
            </a:r>
          </a:p>
          <a:p>
            <a:r>
              <a:rPr lang="en-US" sz="2800" dirty="0"/>
              <a:t>Content negotiation</a:t>
            </a:r>
          </a:p>
          <a:p>
            <a:pPr lvl="1"/>
            <a:r>
              <a:rPr lang="en-US" dirty="0"/>
              <a:t>Accept / Content-Type headers</a:t>
            </a:r>
          </a:p>
          <a:p>
            <a:pPr lvl="1"/>
            <a:r>
              <a:rPr lang="en-US" dirty="0"/>
              <a:t>Media types</a:t>
            </a:r>
          </a:p>
          <a:p>
            <a:r>
              <a:rPr lang="en-US" sz="2800" dirty="0"/>
              <a:t>HTTP Body</a:t>
            </a:r>
          </a:p>
          <a:p>
            <a:pPr lvl="1"/>
            <a:r>
              <a:rPr lang="en-US" dirty="0"/>
              <a:t>Contains representations of requested resource</a:t>
            </a:r>
          </a:p>
        </p:txBody>
      </p:sp>
    </p:spTree>
    <p:extLst>
      <p:ext uri="{BB962C8B-B14F-4D97-AF65-F5344CB8AC3E}">
        <p14:creationId xmlns:p14="http://schemas.microsoft.com/office/powerpoint/2010/main" val="41452992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Hypermedia-driven services</a:t>
            </a:r>
          </a:p>
        </p:txBody>
      </p:sp>
      <p:sp>
        <p:nvSpPr>
          <p:cNvPr id="3" name="Content Placeholder 2"/>
          <p:cNvSpPr>
            <a:spLocks noGrp="1"/>
          </p:cNvSpPr>
          <p:nvPr>
            <p:ph idx="1"/>
          </p:nvPr>
        </p:nvSpPr>
        <p:spPr/>
        <p:txBody>
          <a:bodyPr/>
          <a:lstStyle/>
          <a:p>
            <a:r>
              <a:rPr lang="en-US" dirty="0"/>
              <a:t>Client only knows one URI</a:t>
            </a:r>
          </a:p>
          <a:p>
            <a:r>
              <a:rPr lang="en-US" dirty="0"/>
              <a:t>Representations in responses contain hypermedia links</a:t>
            </a:r>
          </a:p>
          <a:p>
            <a:pPr lvl="1"/>
            <a:r>
              <a:rPr lang="en-US" dirty="0"/>
              <a:t>Links to related resources</a:t>
            </a:r>
          </a:p>
          <a:p>
            <a:pPr lvl="1"/>
            <a:r>
              <a:rPr lang="en-US" dirty="0"/>
              <a:t>Action links to transition the resource to a new state</a:t>
            </a:r>
          </a:p>
          <a:p>
            <a:pPr lvl="2"/>
            <a:r>
              <a:rPr lang="en-US" dirty="0"/>
              <a:t>Indicate allowable actions (operations) for that client for that resource for that point in time</a:t>
            </a:r>
          </a:p>
        </p:txBody>
      </p:sp>
    </p:spTree>
    <p:extLst>
      <p:ext uri="{BB962C8B-B14F-4D97-AF65-F5344CB8AC3E}">
        <p14:creationId xmlns:p14="http://schemas.microsoft.com/office/powerpoint/2010/main" val="246500517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REST APIs</a:t>
            </a:r>
          </a:p>
        </p:txBody>
      </p:sp>
      <p:sp>
        <p:nvSpPr>
          <p:cNvPr id="3" name="Content Placeholder 2"/>
          <p:cNvSpPr>
            <a:spLocks noGrp="1"/>
          </p:cNvSpPr>
          <p:nvPr>
            <p:ph idx="1"/>
          </p:nvPr>
        </p:nvSpPr>
        <p:spPr/>
        <p:txBody>
          <a:bodyPr/>
          <a:lstStyle/>
          <a:p>
            <a:r>
              <a:rPr lang="en-US" dirty="0"/>
              <a:t>No metadata standard</a:t>
            </a:r>
          </a:p>
          <a:p>
            <a:pPr lvl="1"/>
            <a:r>
              <a:rPr lang="en-US" dirty="0"/>
              <a:t>No code generated proxies</a:t>
            </a:r>
          </a:p>
          <a:p>
            <a:r>
              <a:rPr lang="en-US" dirty="0"/>
              <a:t>Theory:</a:t>
            </a:r>
          </a:p>
          <a:p>
            <a:pPr lvl="1"/>
            <a:r>
              <a:rPr lang="en-US" dirty="0"/>
              <a:t>Client only needs to know single root URI</a:t>
            </a:r>
          </a:p>
          <a:p>
            <a:r>
              <a:rPr lang="en-US" dirty="0"/>
              <a:t>Reality:</a:t>
            </a:r>
          </a:p>
          <a:p>
            <a:pPr lvl="1"/>
            <a:r>
              <a:rPr lang="en-US" dirty="0"/>
              <a:t>Still need out-of-band information on media types and verbs</a:t>
            </a:r>
          </a:p>
        </p:txBody>
      </p:sp>
    </p:spTree>
    <p:extLst>
      <p:ext uri="{BB962C8B-B14F-4D97-AF65-F5344CB8AC3E}">
        <p14:creationId xmlns:p14="http://schemas.microsoft.com/office/powerpoint/2010/main" val="332276552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Consuming REST / Web APIs in .NET</a:t>
            </a:r>
          </a:p>
        </p:txBody>
      </p:sp>
      <p:sp>
        <p:nvSpPr>
          <p:cNvPr id="3" name="Content Placeholder 2"/>
          <p:cNvSpPr>
            <a:spLocks noGrp="1"/>
          </p:cNvSpPr>
          <p:nvPr>
            <p:ph idx="1"/>
          </p:nvPr>
        </p:nvSpPr>
        <p:spPr/>
        <p:txBody>
          <a:bodyPr>
            <a:normAutofit/>
          </a:bodyPr>
          <a:lstStyle/>
          <a:p>
            <a:r>
              <a:rPr lang="en-US" dirty="0"/>
              <a:t>Old school</a:t>
            </a:r>
          </a:p>
          <a:p>
            <a:pPr lvl="1"/>
            <a:r>
              <a:rPr lang="en-US" dirty="0" err="1"/>
              <a:t>WebClient</a:t>
            </a:r>
            <a:r>
              <a:rPr lang="en-US" dirty="0"/>
              <a:t> / </a:t>
            </a:r>
            <a:r>
              <a:rPr lang="en-US" dirty="0" err="1"/>
              <a:t>HttpWebRequest</a:t>
            </a:r>
            <a:endParaRPr lang="en-US" dirty="0"/>
          </a:p>
          <a:p>
            <a:r>
              <a:rPr lang="en-US" dirty="0"/>
              <a:t>New: </a:t>
            </a:r>
            <a:r>
              <a:rPr lang="en-US" dirty="0" err="1"/>
              <a:t>HttpClient</a:t>
            </a:r>
            <a:r>
              <a:rPr lang="en-US" dirty="0"/>
              <a:t> class</a:t>
            </a:r>
          </a:p>
          <a:p>
            <a:pPr lvl="1"/>
            <a:r>
              <a:rPr lang="en-US" dirty="0"/>
              <a:t>Available in .NET 4 / 4.5 and </a:t>
            </a:r>
            <a:r>
              <a:rPr lang="en-US" dirty="0" err="1"/>
              <a:t>WinRT</a:t>
            </a:r>
            <a:endParaRPr lang="en-US" dirty="0"/>
          </a:p>
          <a:p>
            <a:pPr lvl="1"/>
            <a:r>
              <a:rPr lang="en-US" dirty="0" err="1"/>
              <a:t>Async</a:t>
            </a:r>
            <a:r>
              <a:rPr lang="en-US" dirty="0"/>
              <a:t> methods for GET, PUT, POST, DELETE</a:t>
            </a:r>
          </a:p>
          <a:p>
            <a:pPr lvl="1"/>
            <a:r>
              <a:rPr lang="en-US" dirty="0"/>
              <a:t>Supports content negotiation</a:t>
            </a:r>
          </a:p>
          <a:p>
            <a:pPr lvl="2"/>
            <a:r>
              <a:rPr lang="en-US" dirty="0"/>
              <a:t>Sample pluggable formatters as the server side</a:t>
            </a:r>
          </a:p>
          <a:p>
            <a:pPr lvl="1"/>
            <a:r>
              <a:rPr lang="en-US" dirty="0"/>
              <a:t>Serializes strongly typed payload objects</a:t>
            </a:r>
          </a:p>
        </p:txBody>
      </p:sp>
    </p:spTree>
    <p:extLst>
      <p:ext uri="{BB962C8B-B14F-4D97-AF65-F5344CB8AC3E}">
        <p14:creationId xmlns:p14="http://schemas.microsoft.com/office/powerpoint/2010/main" val="15493769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Consuming REST/Web APIs in JavaScript</a:t>
            </a:r>
          </a:p>
        </p:txBody>
      </p:sp>
      <p:sp>
        <p:nvSpPr>
          <p:cNvPr id="3" name="Content Placeholder 2"/>
          <p:cNvSpPr>
            <a:spLocks noGrp="1"/>
          </p:cNvSpPr>
          <p:nvPr>
            <p:ph idx="1"/>
          </p:nvPr>
        </p:nvSpPr>
        <p:spPr/>
        <p:txBody>
          <a:bodyPr/>
          <a:lstStyle/>
          <a:p>
            <a:r>
              <a:rPr lang="en-US" dirty="0" err="1"/>
              <a:t>Jquery</a:t>
            </a:r>
            <a:r>
              <a:rPr lang="en-US" dirty="0"/>
              <a:t>, </a:t>
            </a:r>
            <a:r>
              <a:rPr lang="en-US" dirty="0" err="1"/>
              <a:t>AngularJS</a:t>
            </a:r>
            <a:r>
              <a:rPr lang="en-US" dirty="0"/>
              <a:t>, etc -  AJAX</a:t>
            </a:r>
          </a:p>
          <a:p>
            <a:pPr lvl="1"/>
            <a:r>
              <a:rPr lang="en-US" dirty="0"/>
              <a:t>URL</a:t>
            </a:r>
          </a:p>
          <a:p>
            <a:pPr lvl="1"/>
            <a:r>
              <a:rPr lang="en-US" dirty="0"/>
              <a:t>Method (verb)</a:t>
            </a:r>
          </a:p>
          <a:p>
            <a:pPr lvl="1"/>
            <a:r>
              <a:rPr lang="en-US" dirty="0"/>
              <a:t>Content Negotiation (Accept/Content-Type headers)</a:t>
            </a:r>
          </a:p>
          <a:p>
            <a:pPr lvl="1"/>
            <a:r>
              <a:rPr lang="en-US" dirty="0"/>
              <a:t>Handles JSON payloads natively</a:t>
            </a:r>
          </a:p>
          <a:p>
            <a:pPr lvl="2"/>
            <a:r>
              <a:rPr lang="en-US" dirty="0"/>
              <a:t>Avoid XML</a:t>
            </a:r>
          </a:p>
        </p:txBody>
      </p:sp>
    </p:spTree>
    <p:extLst>
      <p:ext uri="{BB962C8B-B14F-4D97-AF65-F5344CB8AC3E}">
        <p14:creationId xmlns:p14="http://schemas.microsoft.com/office/powerpoint/2010/main" val="113095526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Hosting</a:t>
            </a:r>
          </a:p>
        </p:txBody>
      </p:sp>
      <p:sp>
        <p:nvSpPr>
          <p:cNvPr id="3" name="Content Placeholder 2"/>
          <p:cNvSpPr>
            <a:spLocks noGrp="1"/>
          </p:cNvSpPr>
          <p:nvPr>
            <p:ph sz="quarter" idx="10"/>
          </p:nvPr>
        </p:nvSpPr>
        <p:spPr>
          <a:xfrm>
            <a:off x="457200" y="1676400"/>
            <a:ext cx="3352800" cy="5074919"/>
          </a:xfrm>
        </p:spPr>
        <p:txBody>
          <a:bodyPr>
            <a:normAutofit/>
          </a:bodyPr>
          <a:lstStyle/>
          <a:p>
            <a:r>
              <a:rPr lang="de-CH" dirty="0">
                <a:solidFill>
                  <a:schemeClr val="accent2"/>
                </a:solidFill>
              </a:rPr>
              <a:t>Web.</a:t>
            </a:r>
          </a:p>
          <a:p>
            <a:pPr lvl="1"/>
            <a:r>
              <a:rPr lang="de-CH" dirty="0"/>
              <a:t>ASP.NET &amp; IIS</a:t>
            </a:r>
          </a:p>
          <a:p>
            <a:pPr marL="0" lvl="2" indent="0">
              <a:buNone/>
            </a:pPr>
            <a:endParaRPr lang="de-CH" dirty="0"/>
          </a:p>
          <a:p>
            <a:r>
              <a:rPr lang="de-CH" dirty="0">
                <a:solidFill>
                  <a:schemeClr val="accent2"/>
                </a:solidFill>
              </a:rPr>
              <a:t>Self hosting.</a:t>
            </a:r>
          </a:p>
          <a:p>
            <a:pPr lvl="1"/>
            <a:r>
              <a:rPr lang="en-CA" dirty="0">
                <a:solidFill>
                  <a:srgbClr val="5D5E5F"/>
                </a:solidFill>
              </a:rPr>
              <a:t>Any .NET application can become a Web API server</a:t>
            </a:r>
          </a:p>
          <a:p>
            <a:pPr lvl="1"/>
            <a:endParaRPr lang="en-CA" dirty="0">
              <a:solidFill>
                <a:srgbClr val="5D5E5F"/>
              </a:solidFill>
            </a:endParaRPr>
          </a:p>
          <a:p>
            <a:r>
              <a:rPr lang="de-CH" dirty="0">
                <a:solidFill>
                  <a:schemeClr val="accent2"/>
                </a:solidFill>
              </a:rPr>
              <a:t>In Memory.</a:t>
            </a:r>
          </a:p>
          <a:p>
            <a:pPr lvl="1"/>
            <a:r>
              <a:rPr lang="de-CH" dirty="0"/>
              <a:t>Whole pipeline in memory</a:t>
            </a:r>
          </a:p>
          <a:p>
            <a:pPr marL="0" lvl="2" indent="0">
              <a:buNone/>
            </a:pPr>
            <a:endParaRPr lang="de-CH" dirty="0"/>
          </a:p>
          <a:p>
            <a:r>
              <a:rPr lang="de-CH" dirty="0">
                <a:solidFill>
                  <a:schemeClr val="accent2"/>
                </a:solidFill>
              </a:rPr>
              <a:t>OWIN (Open Web Interface for .NET).</a:t>
            </a:r>
          </a:p>
          <a:p>
            <a:pPr lvl="1"/>
            <a:r>
              <a:rPr lang="en-CA" dirty="0">
                <a:solidFill>
                  <a:srgbClr val="5D5E5F"/>
                </a:solidFill>
              </a:rPr>
              <a:t>Decouple web application from the host.</a:t>
            </a:r>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193833120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ASP.NET Web API Processing Architecture</a:t>
            </a:r>
            <a:endParaRPr lang="en-US" sz="3200" dirty="0"/>
          </a:p>
        </p:txBody>
      </p:sp>
      <p:sp>
        <p:nvSpPr>
          <p:cNvPr id="4" name="AutoShape 2" descr="Processing.Architecture"/>
          <p:cNvSpPr>
            <a:spLocks noChangeAspect="1" noChangeArrowheads="1"/>
          </p:cNvSpPr>
          <p:nvPr/>
        </p:nvSpPr>
        <p:spPr bwMode="auto">
          <a:xfrm>
            <a:off x="155575" y="-2986088"/>
            <a:ext cx="6477000" cy="62293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676400"/>
            <a:ext cx="5715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64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Web Pages</a:t>
            </a:r>
          </a:p>
        </p:txBody>
      </p:sp>
      <p:sp>
        <p:nvSpPr>
          <p:cNvPr id="3" name="Content Placeholder 2"/>
          <p:cNvSpPr>
            <a:spLocks noGrp="1"/>
          </p:cNvSpPr>
          <p:nvPr>
            <p:ph idx="1"/>
          </p:nvPr>
        </p:nvSpPr>
        <p:spPr/>
        <p:txBody>
          <a:bodyPr/>
          <a:lstStyle/>
          <a:p>
            <a:r>
              <a:rPr lang="en-IN" dirty="0"/>
              <a:t>Processed at client</a:t>
            </a:r>
          </a:p>
          <a:p>
            <a:r>
              <a:rPr lang="en-IN" dirty="0"/>
              <a:t>Uses HTML + JavaScript + CSS + </a:t>
            </a:r>
            <a:r>
              <a:rPr lang="en-IN" dirty="0" err="1"/>
              <a:t>jQuery</a:t>
            </a:r>
            <a:endParaRPr lang="en-IN" dirty="0"/>
          </a:p>
        </p:txBody>
      </p:sp>
      <p:pic>
        <p:nvPicPr>
          <p:cNvPr id="28674" name="Picture 2" descr="https://encrypted-tbn0.gstatic.com/images?q=tbn:ANd9GcQ6HinDzYpic7fsVSXSjhBth-3j81HfkeV3DxL8Bgt2PRYzpJG6pg"/>
          <p:cNvPicPr>
            <a:picLocks noChangeAspect="1" noChangeArrowheads="1"/>
          </p:cNvPicPr>
          <p:nvPr/>
        </p:nvPicPr>
        <p:blipFill>
          <a:blip r:embed="rId2" cstate="print"/>
          <a:srcRect/>
          <a:stretch>
            <a:fillRect/>
          </a:stretch>
        </p:blipFill>
        <p:spPr bwMode="auto">
          <a:xfrm>
            <a:off x="5026974" y="3886200"/>
            <a:ext cx="3812226" cy="2209800"/>
          </a:xfrm>
          <a:prstGeom prst="rect">
            <a:avLst/>
          </a:prstGeom>
          <a:noFill/>
        </p:spPr>
      </p:pic>
      <p:pic>
        <p:nvPicPr>
          <p:cNvPr id="5" name="Picture 2" descr="All the parts of ASP.NET, all the subsystems are all part of the larger ASP.NET community"/>
          <p:cNvPicPr>
            <a:picLocks noChangeAspect="1" noChangeArrowheads="1"/>
          </p:cNvPicPr>
          <p:nvPr/>
        </p:nvPicPr>
        <p:blipFill>
          <a:blip r:embed="rId3" cstate="print"/>
          <a:srcRect/>
          <a:stretch>
            <a:fillRect/>
          </a:stretch>
        </p:blipFill>
        <p:spPr bwMode="auto">
          <a:xfrm>
            <a:off x="152400" y="4114800"/>
            <a:ext cx="4495800" cy="1982996"/>
          </a:xfrm>
          <a:prstGeom prst="rect">
            <a:avLst/>
          </a:prstGeom>
          <a:noFill/>
        </p:spPr>
      </p:pic>
      <p:sp>
        <p:nvSpPr>
          <p:cNvPr id="6" name="Rounded Rectangle 5"/>
          <p:cNvSpPr/>
          <p:nvPr/>
        </p:nvSpPr>
        <p:spPr>
          <a:xfrm>
            <a:off x="878188" y="4114800"/>
            <a:ext cx="8382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Web API Dispatcher</a:t>
            </a:r>
          </a:p>
        </p:txBody>
      </p:sp>
      <p:sp>
        <p:nvSpPr>
          <p:cNvPr id="5" name="Subtitle 4"/>
          <p:cNvSpPr>
            <a:spLocks noGrp="1"/>
          </p:cNvSpPr>
          <p:nvPr>
            <p:ph type="subTitle" idx="1"/>
          </p:nvPr>
        </p:nvSpPr>
        <p:spPr/>
        <p:txBody>
          <a:bodyPr/>
          <a:lstStyle/>
          <a:p>
            <a:r>
              <a:rPr lang="en-IN" dirty="0"/>
              <a:t>An Illustration of</a:t>
            </a:r>
          </a:p>
        </p:txBody>
      </p:sp>
    </p:spTree>
    <p:extLst>
      <p:ext uri="{BB962C8B-B14F-4D97-AF65-F5344CB8AC3E}">
        <p14:creationId xmlns:p14="http://schemas.microsoft.com/office/powerpoint/2010/main" val="2855583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API dispatcher</a:t>
            </a:r>
            <a:endParaRPr lang="en-US" dirty="0"/>
          </a:p>
        </p:txBody>
      </p:sp>
      <p:sp>
        <p:nvSpPr>
          <p:cNvPr id="3" name="Rectangle 2"/>
          <p:cNvSpPr/>
          <p:nvPr/>
        </p:nvSpPr>
        <p:spPr bwMode="auto">
          <a:xfrm>
            <a:off x="2535131" y="1732986"/>
            <a:ext cx="4319927"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68570" tIns="68570" rIns="68570" bIns="68570" rtlCol="0" anchor="ctr">
            <a:noAutofit/>
          </a:bodyPr>
          <a:lstStyle/>
          <a:p>
            <a:pPr algn="ctr">
              <a:buSzPct val="90000"/>
            </a:pPr>
            <a:r>
              <a:rPr lang="en-US" sz="1647" dirty="0" err="1"/>
              <a:t>HttpRequestMessage</a:t>
            </a:r>
            <a:endParaRPr lang="en-US" sz="1647" dirty="0"/>
          </a:p>
        </p:txBody>
      </p:sp>
      <p:sp>
        <p:nvSpPr>
          <p:cNvPr id="42" name="TextBox 41"/>
          <p:cNvSpPr txBox="1"/>
          <p:nvPr/>
        </p:nvSpPr>
        <p:spPr>
          <a:xfrm>
            <a:off x="4796106" y="5396350"/>
            <a:ext cx="2465168" cy="27428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1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API dispatcher</a:t>
            </a:r>
            <a:endParaRPr lang="en-US" dirty="0"/>
          </a:p>
        </p:txBody>
      </p:sp>
      <p:sp>
        <p:nvSpPr>
          <p:cNvPr id="3" name="Rectangle 2"/>
          <p:cNvSpPr/>
          <p:nvPr/>
        </p:nvSpPr>
        <p:spPr bwMode="auto">
          <a:xfrm>
            <a:off x="2535131" y="1732986"/>
            <a:ext cx="4319927"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1">
            <a:schemeClr val="dk1"/>
          </a:lnRef>
          <a:fillRef idx="3">
            <a:schemeClr val="dk1"/>
          </a:fillRef>
          <a:effectRef idx="2">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68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Implementing Web API actions</a:t>
            </a:r>
            <a:endParaRPr lang="en-US" dirty="0"/>
          </a:p>
        </p:txBody>
      </p:sp>
      <p:sp>
        <p:nvSpPr>
          <p:cNvPr id="3" name="Text Placeholder 2"/>
          <p:cNvSpPr>
            <a:spLocks noGrp="1"/>
          </p:cNvSpPr>
          <p:nvPr>
            <p:ph type="body" sz="quarter" idx="10"/>
          </p:nvPr>
        </p:nvSpPr>
        <p:spPr>
          <a:xfrm>
            <a:off x="201929" y="1480245"/>
            <a:ext cx="8740142" cy="5377755"/>
          </a:xfrm>
        </p:spPr>
        <p:txBody>
          <a:bodyPr>
            <a:normAutofit/>
          </a:bodyPr>
          <a:lstStyle/>
          <a:p>
            <a:r>
              <a:rPr lang="en-US" sz="2400" dirty="0"/>
              <a:t>Web API actions map to HTTP methods</a:t>
            </a:r>
          </a:p>
          <a:p>
            <a:r>
              <a:rPr lang="en-US" sz="2400" dirty="0"/>
              <a:t>Prefix your action name with the desired HTTP method</a:t>
            </a:r>
          </a:p>
          <a:p>
            <a:pPr lvl="1"/>
            <a:r>
              <a:rPr lang="en-US" sz="2000" dirty="0"/>
              <a:t>Ex </a:t>
            </a:r>
            <a:r>
              <a:rPr lang="en-US" sz="2000" dirty="0" err="1"/>
              <a:t>GetCustomer</a:t>
            </a:r>
            <a:r>
              <a:rPr lang="en-US" sz="2000" dirty="0"/>
              <a:t>, </a:t>
            </a:r>
            <a:r>
              <a:rPr lang="en-US" sz="2000" dirty="0" err="1"/>
              <a:t>PostComment</a:t>
            </a:r>
            <a:r>
              <a:rPr lang="en-US" sz="2000" dirty="0"/>
              <a:t>, </a:t>
            </a:r>
            <a:r>
              <a:rPr lang="en-US" sz="2000" dirty="0" err="1"/>
              <a:t>DeleteOrder</a:t>
            </a:r>
            <a:r>
              <a:rPr lang="en-US" sz="2000" dirty="0"/>
              <a:t>, etc.</a:t>
            </a:r>
          </a:p>
          <a:p>
            <a:r>
              <a:rPr lang="en-US" sz="2400" dirty="0"/>
              <a:t>Use [</a:t>
            </a:r>
            <a:r>
              <a:rPr lang="en-US" sz="2400" dirty="0" err="1"/>
              <a:t>HttpGet</a:t>
            </a:r>
            <a:r>
              <a:rPr lang="en-US" sz="2400" dirty="0"/>
              <a:t>/Post/Put/Delete] if you prefer a different name</a:t>
            </a:r>
          </a:p>
          <a:p>
            <a:r>
              <a:rPr lang="en-US" sz="2400" dirty="0"/>
              <a:t>Overload actions based on the presence of data in the URI</a:t>
            </a:r>
          </a:p>
          <a:p>
            <a:endParaRPr lang="en-US" sz="2400" dirty="0"/>
          </a:p>
          <a:p>
            <a:endParaRPr lang="en-US" sz="2400" dirty="0"/>
          </a:p>
          <a:p>
            <a:r>
              <a:rPr lang="en-US" sz="2400" dirty="0"/>
              <a:t>Note: Action selection can also be done using the {action} route variable just like MVC</a:t>
            </a:r>
          </a:p>
        </p:txBody>
      </p:sp>
      <p:sp>
        <p:nvSpPr>
          <p:cNvPr id="4" name="TextBox 3"/>
          <p:cNvSpPr txBox="1"/>
          <p:nvPr/>
        </p:nvSpPr>
        <p:spPr>
          <a:xfrm>
            <a:off x="600371" y="3493579"/>
            <a:ext cx="8572062" cy="545021"/>
          </a:xfrm>
          <a:prstGeom prst="rect">
            <a:avLst/>
          </a:prstGeom>
          <a:solidFill>
            <a:schemeClr val="tx1"/>
          </a:solidFill>
        </p:spPr>
        <p:txBody>
          <a:bodyPr wrap="square" rtlCol="0">
            <a:spAutoFit/>
          </a:bodyPr>
          <a:lstStyle/>
          <a:p>
            <a:r>
              <a:rPr lang="en-US" sz="1471" dirty="0" err="1">
                <a:solidFill>
                  <a:schemeClr val="bg1"/>
                </a:solidFill>
                <a:latin typeface="Consolas" panose="020B0609020204030204" pitchFamily="49" charset="0"/>
                <a:cs typeface="Consolas" panose="020B0609020204030204" pitchFamily="49" charset="0"/>
              </a:rPr>
              <a:t>IEnumerable</a:t>
            </a:r>
            <a:r>
              <a:rPr lang="en-US" sz="1471" dirty="0">
                <a:solidFill>
                  <a:schemeClr val="bg1"/>
                </a:solidFill>
                <a:latin typeface="Consolas" panose="020B0609020204030204" pitchFamily="49" charset="0"/>
                <a:cs typeface="Consolas" panose="020B0609020204030204" pitchFamily="49" charset="0"/>
              </a:rPr>
              <a:t>&lt;Customer&gt; Get() {…}</a:t>
            </a:r>
          </a:p>
          <a:p>
            <a:r>
              <a:rPr lang="en-US" sz="1471" dirty="0">
                <a:solidFill>
                  <a:schemeClr val="bg1"/>
                </a:solidFill>
                <a:latin typeface="Consolas" panose="020B0609020204030204" pitchFamily="49" charset="0"/>
                <a:cs typeface="Consolas" panose="020B0609020204030204" pitchFamily="49" charset="0"/>
              </a:rPr>
              <a:t>Customer Get(</a:t>
            </a:r>
            <a:r>
              <a:rPr lang="en-US" sz="1471" dirty="0" err="1">
                <a:solidFill>
                  <a:schemeClr val="bg1"/>
                </a:solidFill>
                <a:latin typeface="Consolas" panose="020B0609020204030204" pitchFamily="49" charset="0"/>
                <a:cs typeface="Consolas" panose="020B0609020204030204" pitchFamily="49" charset="0"/>
              </a:rPr>
              <a:t>int</a:t>
            </a:r>
            <a:r>
              <a:rPr lang="en-US" sz="1471" dirty="0">
                <a:solidFill>
                  <a:schemeClr val="bg1"/>
                </a:solidFill>
                <a:latin typeface="Consolas" panose="020B0609020204030204" pitchFamily="49" charset="0"/>
                <a:cs typeface="Consolas" panose="020B0609020204030204" pitchFamily="49" charset="0"/>
              </a:rPr>
              <a:t> id) {…}</a:t>
            </a:r>
          </a:p>
        </p:txBody>
      </p:sp>
    </p:spTree>
    <p:extLst>
      <p:ext uri="{BB962C8B-B14F-4D97-AF65-F5344CB8AC3E}">
        <p14:creationId xmlns:p14="http://schemas.microsoft.com/office/powerpoint/2010/main" val="41528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API dispatcher</a:t>
            </a:r>
          </a:p>
        </p:txBody>
      </p:sp>
      <p:sp>
        <p:nvSpPr>
          <p:cNvPr id="3" name="Rectangle 2"/>
          <p:cNvSpPr/>
          <p:nvPr/>
        </p:nvSpPr>
        <p:spPr bwMode="auto">
          <a:xfrm>
            <a:off x="2535131" y="1732986"/>
            <a:ext cx="4319927"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API dispatcher</a:t>
            </a:r>
            <a:endParaRPr lang="en-US" dirty="0"/>
          </a:p>
        </p:txBody>
      </p:sp>
      <p:sp>
        <p:nvSpPr>
          <p:cNvPr id="3" name="Rectangle 2"/>
          <p:cNvSpPr/>
          <p:nvPr/>
        </p:nvSpPr>
        <p:spPr bwMode="auto">
          <a:xfrm>
            <a:off x="2535131" y="1732986"/>
            <a:ext cx="4319927"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38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Action parameters</a:t>
            </a:r>
            <a:endParaRPr lang="en-US" dirty="0"/>
          </a:p>
        </p:txBody>
      </p:sp>
      <p:sp>
        <p:nvSpPr>
          <p:cNvPr id="3" name="Text Placeholder 2"/>
          <p:cNvSpPr>
            <a:spLocks noGrp="1"/>
          </p:cNvSpPr>
          <p:nvPr>
            <p:ph type="body" sz="quarter" idx="10"/>
          </p:nvPr>
        </p:nvSpPr>
        <p:spPr>
          <a:xfrm>
            <a:off x="201929" y="1480245"/>
            <a:ext cx="8740142" cy="5377755"/>
          </a:xfrm>
        </p:spPr>
        <p:txBody>
          <a:bodyPr>
            <a:normAutofit/>
          </a:bodyPr>
          <a:lstStyle/>
          <a:p>
            <a:r>
              <a:rPr lang="en-US" sz="2400" dirty="0"/>
              <a:t>Simple parameter types are taken from the URI</a:t>
            </a:r>
          </a:p>
          <a:p>
            <a:pPr lvl="1"/>
            <a:r>
              <a:rPr lang="en-US" sz="2000" dirty="0"/>
              <a:t>Route data, query parameters</a:t>
            </a:r>
          </a:p>
          <a:p>
            <a:r>
              <a:rPr lang="en-US" sz="2400" dirty="0"/>
              <a:t>Complex parameter types come from the body (only one)</a:t>
            </a:r>
          </a:p>
          <a:p>
            <a:pPr lvl="1"/>
            <a:r>
              <a:rPr lang="en-US" sz="2000" dirty="0"/>
              <a:t>Configured </a:t>
            </a:r>
            <a:r>
              <a:rPr lang="en-US" sz="2000" dirty="0" err="1"/>
              <a:t>MediaTypeFormatters</a:t>
            </a:r>
            <a:r>
              <a:rPr lang="en-US" sz="2000" dirty="0"/>
              <a:t> (formatters) are used to </a:t>
            </a:r>
            <a:r>
              <a:rPr lang="en-US" sz="2000" dirty="0" err="1"/>
              <a:t>deserialize</a:t>
            </a:r>
            <a:r>
              <a:rPr lang="en-US" sz="2000" dirty="0"/>
              <a:t> </a:t>
            </a:r>
            <a:br>
              <a:rPr lang="en-US" sz="2000" dirty="0"/>
            </a:br>
            <a:r>
              <a:rPr lang="en-US" sz="2000" dirty="0"/>
              <a:t>the request body based on the content type</a:t>
            </a:r>
          </a:p>
          <a:p>
            <a:pPr lvl="1"/>
            <a:r>
              <a:rPr lang="en-US" sz="2000" dirty="0"/>
              <a:t>JSON, XML, and form–</a:t>
            </a:r>
            <a:r>
              <a:rPr lang="en-US" sz="2000" dirty="0" err="1"/>
              <a:t>url</a:t>
            </a:r>
            <a:r>
              <a:rPr lang="en-US" sz="2000" dirty="0"/>
              <a:t>–encoded supported by default</a:t>
            </a:r>
          </a:p>
          <a:p>
            <a:r>
              <a:rPr lang="en-US" sz="2400" dirty="0"/>
              <a:t>Override using [</a:t>
            </a:r>
            <a:r>
              <a:rPr lang="en-US" sz="2400" dirty="0" err="1"/>
              <a:t>FromUrl</a:t>
            </a:r>
            <a:r>
              <a:rPr lang="en-US" sz="2400" dirty="0"/>
              <a:t>], [</a:t>
            </a:r>
            <a:r>
              <a:rPr lang="en-US" sz="2400" dirty="0" err="1"/>
              <a:t>FromBody</a:t>
            </a:r>
            <a:r>
              <a:rPr lang="en-US" sz="2400" dirty="0"/>
              <a:t>], [</a:t>
            </a:r>
            <a:r>
              <a:rPr lang="en-US" sz="2400" dirty="0" err="1"/>
              <a:t>ModelBinder</a:t>
            </a:r>
            <a:r>
              <a:rPr lang="en-US" sz="2400" dirty="0"/>
              <a:t>], custom parameter binding</a:t>
            </a:r>
          </a:p>
          <a:p>
            <a:r>
              <a:rPr lang="en-US" sz="2400" dirty="0"/>
              <a:t>You can always work with </a:t>
            </a:r>
            <a:r>
              <a:rPr lang="en-US" sz="2400" dirty="0" err="1"/>
              <a:t>HttpRequestMessage</a:t>
            </a:r>
            <a:r>
              <a:rPr lang="en-US" sz="2400" dirty="0"/>
              <a:t> directly</a:t>
            </a:r>
          </a:p>
          <a:p>
            <a:endParaRPr lang="en-US" sz="2400" dirty="0"/>
          </a:p>
        </p:txBody>
      </p:sp>
    </p:spTree>
    <p:extLst>
      <p:ext uri="{BB962C8B-B14F-4D97-AF65-F5344CB8AC3E}">
        <p14:creationId xmlns:p14="http://schemas.microsoft.com/office/powerpoint/2010/main" val="202979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validation</a:t>
            </a:r>
            <a:endParaRPr lang="en-US" dirty="0"/>
          </a:p>
        </p:txBody>
      </p:sp>
      <p:sp>
        <p:nvSpPr>
          <p:cNvPr id="3" name="Text Placeholder 2"/>
          <p:cNvSpPr>
            <a:spLocks noGrp="1"/>
          </p:cNvSpPr>
          <p:nvPr>
            <p:ph type="body" sz="quarter" idx="10"/>
          </p:nvPr>
        </p:nvSpPr>
        <p:spPr>
          <a:xfrm>
            <a:off x="201929" y="1556445"/>
            <a:ext cx="8740142" cy="5377755"/>
          </a:xfrm>
        </p:spPr>
        <p:txBody>
          <a:bodyPr>
            <a:normAutofit/>
          </a:bodyPr>
          <a:lstStyle/>
          <a:p>
            <a:r>
              <a:rPr lang="en-US" sz="2800" dirty="0"/>
              <a:t>Validation is run on the bound parameters</a:t>
            </a:r>
          </a:p>
          <a:p>
            <a:r>
              <a:rPr lang="en-US" sz="2800" dirty="0"/>
              <a:t>Specify validation rules using </a:t>
            </a:r>
            <a:r>
              <a:rPr lang="en-US" sz="2800" dirty="0" err="1"/>
              <a:t>DataAnnotations</a:t>
            </a:r>
            <a:r>
              <a:rPr lang="en-US" sz="2800" dirty="0"/>
              <a:t> or </a:t>
            </a:r>
            <a:br>
              <a:rPr lang="en-US" sz="2800" dirty="0"/>
            </a:br>
            <a:r>
              <a:rPr lang="en-US" sz="2800" dirty="0"/>
              <a:t>custom validation logic</a:t>
            </a:r>
          </a:p>
          <a:p>
            <a:r>
              <a:rPr lang="en-US" sz="2800" dirty="0"/>
              <a:t>Validation errors are accumulated in the </a:t>
            </a:r>
            <a:r>
              <a:rPr lang="en-US" sz="2800" dirty="0" err="1"/>
              <a:t>ModelState</a:t>
            </a:r>
            <a:endParaRPr lang="en-US" sz="2800" dirty="0"/>
          </a:p>
          <a:p>
            <a:r>
              <a:rPr lang="en-US" sz="2800" dirty="0"/>
              <a:t>Check </a:t>
            </a:r>
            <a:r>
              <a:rPr lang="en-US" sz="2800" dirty="0" err="1"/>
              <a:t>ModelState.IsValid</a:t>
            </a:r>
            <a:endParaRPr lang="en-US" sz="2800" dirty="0"/>
          </a:p>
          <a:p>
            <a:r>
              <a:rPr lang="en-US" sz="2800" dirty="0"/>
              <a:t>Send back validation errors to client using </a:t>
            </a:r>
            <a:r>
              <a:rPr lang="en-US" sz="2800" dirty="0" err="1"/>
              <a:t>Request.CreateErrorResponse</a:t>
            </a:r>
            <a:r>
              <a:rPr lang="en-US" sz="2800" dirty="0"/>
              <a:t>(</a:t>
            </a:r>
            <a:r>
              <a:rPr lang="en-US" sz="2800" dirty="0" err="1"/>
              <a:t>ModelState</a:t>
            </a:r>
            <a:r>
              <a:rPr lang="en-US" sz="2800" dirty="0"/>
              <a:t>)</a:t>
            </a:r>
          </a:p>
          <a:p>
            <a:endParaRPr lang="en-US" sz="2800" dirty="0"/>
          </a:p>
        </p:txBody>
      </p:sp>
    </p:spTree>
    <p:extLst>
      <p:ext uri="{BB962C8B-B14F-4D97-AF65-F5344CB8AC3E}">
        <p14:creationId xmlns:p14="http://schemas.microsoft.com/office/powerpoint/2010/main" val="317521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API dispatcher</a:t>
            </a:r>
          </a:p>
        </p:txBody>
      </p:sp>
      <p:sp>
        <p:nvSpPr>
          <p:cNvPr id="3" name="Rectangle 2"/>
          <p:cNvSpPr/>
          <p:nvPr/>
        </p:nvSpPr>
        <p:spPr bwMode="auto">
          <a:xfrm>
            <a:off x="2535131" y="1732986"/>
            <a:ext cx="4319927"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1">
            <a:schemeClr val="dk1"/>
          </a:lnRef>
          <a:fillRef idx="3">
            <a:schemeClr val="dk1"/>
          </a:fillRef>
          <a:effectRef idx="2">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4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API dispatcher</a:t>
            </a:r>
          </a:p>
        </p:txBody>
      </p:sp>
      <p:sp>
        <p:nvSpPr>
          <p:cNvPr id="3" name="Rectangle 2"/>
          <p:cNvSpPr/>
          <p:nvPr/>
        </p:nvSpPr>
        <p:spPr bwMode="auto">
          <a:xfrm>
            <a:off x="2535131" y="1732986"/>
            <a:ext cx="4319927"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38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Web Forms</a:t>
            </a:r>
          </a:p>
        </p:txBody>
      </p:sp>
      <p:sp>
        <p:nvSpPr>
          <p:cNvPr id="3" name="Content Placeholder 2"/>
          <p:cNvSpPr>
            <a:spLocks noGrp="1"/>
          </p:cNvSpPr>
          <p:nvPr>
            <p:ph idx="1"/>
          </p:nvPr>
        </p:nvSpPr>
        <p:spPr/>
        <p:txBody>
          <a:bodyPr/>
          <a:lstStyle/>
          <a:p>
            <a:r>
              <a:rPr lang="en-IN" dirty="0"/>
              <a:t>Processed at Server</a:t>
            </a:r>
          </a:p>
          <a:p>
            <a:r>
              <a:rPr lang="en-IN" dirty="0"/>
              <a:t>Uses Server Side Code (C#, Server Controls…)</a:t>
            </a:r>
          </a:p>
        </p:txBody>
      </p:sp>
      <p:pic>
        <p:nvPicPr>
          <p:cNvPr id="28674" name="Picture 2" descr="https://encrypted-tbn0.gstatic.com/images?q=tbn:ANd9GcQ6HinDzYpic7fsVSXSjhBth-3j81HfkeV3DxL8Bgt2PRYzpJG6pg"/>
          <p:cNvPicPr>
            <a:picLocks noChangeAspect="1" noChangeArrowheads="1"/>
          </p:cNvPicPr>
          <p:nvPr/>
        </p:nvPicPr>
        <p:blipFill>
          <a:blip r:embed="rId2" cstate="print"/>
          <a:srcRect/>
          <a:stretch>
            <a:fillRect/>
          </a:stretch>
        </p:blipFill>
        <p:spPr bwMode="auto">
          <a:xfrm>
            <a:off x="5026974" y="3886200"/>
            <a:ext cx="3812226" cy="2209800"/>
          </a:xfrm>
          <a:prstGeom prst="rect">
            <a:avLst/>
          </a:prstGeom>
          <a:noFill/>
        </p:spPr>
      </p:pic>
      <p:pic>
        <p:nvPicPr>
          <p:cNvPr id="5" name="Picture 2" descr="All the parts of ASP.NET, all the subsystems are all part of the larger ASP.NET community"/>
          <p:cNvPicPr>
            <a:picLocks noChangeAspect="1" noChangeArrowheads="1"/>
          </p:cNvPicPr>
          <p:nvPr/>
        </p:nvPicPr>
        <p:blipFill>
          <a:blip r:embed="rId3" cstate="print"/>
          <a:srcRect/>
          <a:stretch>
            <a:fillRect/>
          </a:stretch>
        </p:blipFill>
        <p:spPr bwMode="auto">
          <a:xfrm>
            <a:off x="152400" y="4114800"/>
            <a:ext cx="4495800" cy="1982996"/>
          </a:xfrm>
          <a:prstGeom prst="rect">
            <a:avLst/>
          </a:prstGeom>
          <a:noFill/>
        </p:spPr>
      </p:pic>
      <p:sp>
        <p:nvSpPr>
          <p:cNvPr id="6" name="Rounded Rectangle 5"/>
          <p:cNvSpPr/>
          <p:nvPr/>
        </p:nvSpPr>
        <p:spPr>
          <a:xfrm>
            <a:off x="1596424" y="4105747"/>
            <a:ext cx="8382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API dispatcher</a:t>
            </a:r>
            <a:endParaRPr lang="en-US" dirty="0"/>
          </a:p>
        </p:txBody>
      </p:sp>
      <p:sp>
        <p:nvSpPr>
          <p:cNvPr id="3" name="Rectangle 2"/>
          <p:cNvSpPr/>
          <p:nvPr/>
        </p:nvSpPr>
        <p:spPr bwMode="auto">
          <a:xfrm>
            <a:off x="2535131" y="1732986"/>
            <a:ext cx="4319927"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90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pc="-37" dirty="0"/>
              <a:t>Response formatting and content negotiation</a:t>
            </a:r>
          </a:p>
        </p:txBody>
      </p:sp>
      <p:sp>
        <p:nvSpPr>
          <p:cNvPr id="3" name="Text Placeholder 2"/>
          <p:cNvSpPr>
            <a:spLocks noGrp="1"/>
          </p:cNvSpPr>
          <p:nvPr>
            <p:ph type="body" sz="quarter" idx="10"/>
          </p:nvPr>
        </p:nvSpPr>
        <p:spPr>
          <a:xfrm>
            <a:off x="201929" y="1480245"/>
            <a:ext cx="8740142" cy="5377755"/>
          </a:xfrm>
        </p:spPr>
        <p:txBody>
          <a:bodyPr>
            <a:normAutofit/>
          </a:bodyPr>
          <a:lstStyle/>
          <a:p>
            <a:r>
              <a:rPr lang="en-US" sz="2800" dirty="0"/>
              <a:t>Returned object is serialized in the response body using configured formatters</a:t>
            </a:r>
          </a:p>
          <a:p>
            <a:r>
              <a:rPr lang="en-US" sz="2800" dirty="0"/>
              <a:t>Request indicates preferred format using the accept header</a:t>
            </a:r>
          </a:p>
          <a:p>
            <a:r>
              <a:rPr lang="en-US" sz="2800" dirty="0"/>
              <a:t>Server selects a format for the response based on the request, action return type, configured formatters</a:t>
            </a:r>
          </a:p>
          <a:p>
            <a:r>
              <a:rPr lang="en-US" sz="2800" dirty="0"/>
              <a:t>You can always just return </a:t>
            </a:r>
            <a:r>
              <a:rPr lang="en-US" sz="2800" dirty="0" err="1"/>
              <a:t>HttpResponseMessage</a:t>
            </a:r>
            <a:r>
              <a:rPr lang="en-US" sz="2800" dirty="0"/>
              <a:t> directly</a:t>
            </a:r>
          </a:p>
        </p:txBody>
      </p:sp>
    </p:spTree>
    <p:extLst>
      <p:ext uri="{BB962C8B-B14F-4D97-AF65-F5344CB8AC3E}">
        <p14:creationId xmlns:p14="http://schemas.microsoft.com/office/powerpoint/2010/main" val="397815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API dispatcher</a:t>
            </a:r>
          </a:p>
        </p:txBody>
      </p:sp>
      <p:sp>
        <p:nvSpPr>
          <p:cNvPr id="3" name="Rectangle 2"/>
          <p:cNvSpPr/>
          <p:nvPr/>
        </p:nvSpPr>
        <p:spPr bwMode="auto">
          <a:xfrm>
            <a:off x="2535131" y="1732986"/>
            <a:ext cx="4319927"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Invoke action</a:t>
            </a:r>
          </a:p>
        </p:txBody>
      </p:sp>
      <p:sp>
        <p:nvSpPr>
          <p:cNvPr id="7" name="Rectangle 6"/>
          <p:cNvSpPr/>
          <p:nvPr/>
        </p:nvSpPr>
        <p:spPr bwMode="auto">
          <a:xfrm>
            <a:off x="1863034" y="2364496"/>
            <a:ext cx="5529158" cy="274281"/>
          </a:xfrm>
          <a:prstGeom prst="rect">
            <a:avLst/>
          </a:prstGeom>
          <a:solidFill>
            <a:srgbClr val="969696"/>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Action filters</a:t>
            </a:r>
          </a:p>
        </p:txBody>
      </p:sp>
      <p:sp>
        <p:nvSpPr>
          <p:cNvPr id="12" name="Rectangle 11"/>
          <p:cNvSpPr/>
          <p:nvPr/>
        </p:nvSpPr>
        <p:spPr bwMode="auto">
          <a:xfrm>
            <a:off x="1863033" y="2980788"/>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Parameter binding</a:t>
            </a:r>
          </a:p>
        </p:txBody>
      </p:sp>
      <p:sp>
        <p:nvSpPr>
          <p:cNvPr id="22" name="Rectangle 21"/>
          <p:cNvSpPr/>
          <p:nvPr/>
        </p:nvSpPr>
        <p:spPr bwMode="auto">
          <a:xfrm>
            <a:off x="1863033" y="4205414"/>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Select action</a:t>
            </a:r>
          </a:p>
        </p:txBody>
      </p:sp>
      <p:sp>
        <p:nvSpPr>
          <p:cNvPr id="28" name="Rectangle 27"/>
          <p:cNvSpPr/>
          <p:nvPr/>
        </p:nvSpPr>
        <p:spPr bwMode="auto">
          <a:xfrm>
            <a:off x="4649380" y="4205414"/>
            <a:ext cx="2742811" cy="274281"/>
          </a:xfrm>
          <a:prstGeom prst="rect">
            <a:avLst/>
          </a:prstGeom>
          <a:solidFill>
            <a:srgbClr val="969696"/>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Exception filters</a:t>
            </a:r>
          </a:p>
        </p:txBody>
      </p:sp>
      <p:sp>
        <p:nvSpPr>
          <p:cNvPr id="25" name="Rectangle 24"/>
          <p:cNvSpPr/>
          <p:nvPr/>
        </p:nvSpPr>
        <p:spPr bwMode="auto">
          <a:xfrm>
            <a:off x="1863033"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Route to controller</a:t>
            </a:r>
          </a:p>
        </p:txBody>
      </p:sp>
      <p:sp>
        <p:nvSpPr>
          <p:cNvPr id="30" name="Rectangle 29"/>
          <p:cNvSpPr/>
          <p:nvPr/>
        </p:nvSpPr>
        <p:spPr bwMode="auto">
          <a:xfrm>
            <a:off x="4649380" y="4835516"/>
            <a:ext cx="2742811" cy="274281"/>
          </a:xfrm>
          <a:prstGeom prst="rect">
            <a:avLst/>
          </a:prstGeom>
          <a:solidFill>
            <a:schemeClr val="accent1"/>
          </a:solidFill>
          <a:ln w="63500">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Formatting</a:t>
            </a:r>
          </a:p>
        </p:txBody>
      </p:sp>
      <p:sp>
        <p:nvSpPr>
          <p:cNvPr id="39" name="TextBox 38"/>
          <p:cNvSpPr txBox="1"/>
          <p:nvPr/>
        </p:nvSpPr>
        <p:spPr>
          <a:xfrm>
            <a:off x="2106832" y="5396350"/>
            <a:ext cx="2297089"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err="1">
                <a:gradFill>
                  <a:gsLst>
                    <a:gs pos="0">
                      <a:srgbClr val="FFFFFF"/>
                    </a:gs>
                    <a:gs pos="100000">
                      <a:srgbClr val="FFFFFF"/>
                    </a:gs>
                  </a:gsLst>
                  <a:lin ang="5400000" scaled="0"/>
                </a:gradFill>
              </a:rPr>
              <a:t>HttpRequestMessage</a:t>
            </a:r>
            <a:endParaRPr lang="en-US" sz="1647" dirty="0">
              <a:gradFill>
                <a:gsLst>
                  <a:gs pos="0">
                    <a:srgbClr val="FFFFFF"/>
                  </a:gs>
                  <a:gs pos="100000">
                    <a:srgbClr val="FFFFFF"/>
                  </a:gs>
                </a:gsLst>
                <a:lin ang="5400000" scaled="0"/>
              </a:gradFill>
            </a:endParaRPr>
          </a:p>
        </p:txBody>
      </p:sp>
      <p:sp>
        <p:nvSpPr>
          <p:cNvPr id="42" name="TextBox 41"/>
          <p:cNvSpPr txBox="1"/>
          <p:nvPr/>
        </p:nvSpPr>
        <p:spPr>
          <a:xfrm>
            <a:off x="4796106" y="5396350"/>
            <a:ext cx="2465168" cy="274281"/>
          </a:xfrm>
          <a:prstGeom prst="rect">
            <a:avLst/>
          </a:prstGeom>
        </p:spPr>
        <p:style>
          <a:lnRef idx="0">
            <a:schemeClr val="dk1"/>
          </a:lnRef>
          <a:fillRef idx="3">
            <a:schemeClr val="dk1"/>
          </a:fillRef>
          <a:effectRef idx="3">
            <a:schemeClr val="dk1"/>
          </a:effectRef>
          <a:fontRef idx="minor">
            <a:schemeClr val="lt1"/>
          </a:fontRef>
        </p:style>
        <p:txBody>
          <a:bodyPr wrap="square" lIns="68570" tIns="68570" rIns="68570" bIns="68570" rtlCol="0" anchor="ctr">
            <a:noAutofit/>
          </a:bodyPr>
          <a:lstStyle/>
          <a:p>
            <a:pPr algn="ctr">
              <a:buSzPct val="90000"/>
            </a:pPr>
            <a:r>
              <a:rPr lang="en-US" sz="1647" dirty="0">
                <a:gradFill>
                  <a:gsLst>
                    <a:gs pos="0">
                      <a:srgbClr val="FFFFFF"/>
                    </a:gs>
                    <a:gs pos="100000">
                      <a:srgbClr val="FFFFFF"/>
                    </a:gs>
                  </a:gsLst>
                  <a:lin ang="5400000" scaled="0"/>
                </a:gradFill>
              </a:rPr>
              <a:t>HttpResponseMessage</a:t>
            </a:r>
          </a:p>
        </p:txBody>
      </p:sp>
      <p:sp>
        <p:nvSpPr>
          <p:cNvPr id="18" name="Rectangle 17"/>
          <p:cNvSpPr/>
          <p:nvPr/>
        </p:nvSpPr>
        <p:spPr bwMode="auto">
          <a:xfrm>
            <a:off x="1863034" y="3591344"/>
            <a:ext cx="5529158" cy="274281"/>
          </a:xfrm>
          <a:prstGeom prst="rect">
            <a:avLst/>
          </a:prstGeom>
          <a:solidFill>
            <a:srgbClr val="969696"/>
          </a:solidFill>
          <a:ln w="63500">
            <a:solidFill>
              <a:schemeClr val="accent3"/>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a:r>
              <a:rPr lang="en-US" sz="1650" dirty="0">
                <a:gradFill>
                  <a:gsLst>
                    <a:gs pos="0">
                      <a:srgbClr val="FFFFFF"/>
                    </a:gs>
                    <a:gs pos="100000">
                      <a:srgbClr val="FFFFFF"/>
                    </a:gs>
                  </a:gsLst>
                  <a:lin ang="5400000" scaled="0"/>
                </a:gradFill>
                <a:ea typeface="Segoe UI" pitchFamily="34" charset="0"/>
                <a:cs typeface="Segoe UI" pitchFamily="34" charset="0"/>
              </a:rPr>
              <a:t>Authorization filters</a:t>
            </a:r>
          </a:p>
        </p:txBody>
      </p:sp>
      <p:cxnSp>
        <p:nvCxnSpPr>
          <p:cNvPr id="43" name="Straight Arrow Connector 42"/>
          <p:cNvCxnSpPr/>
          <p:nvPr/>
        </p:nvCxnSpPr>
        <p:spPr>
          <a:xfrm rot="16200000" flipH="1">
            <a:off x="5891551" y="2165477"/>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3091386" y="21793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3090222" y="2781769"/>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3090222" y="3398061"/>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3090222" y="4014353"/>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3090222" y="4630645"/>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3090222"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028690" y="2648009"/>
            <a:ext cx="0" cy="893045"/>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5891551" y="4020204"/>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5891551" y="4636496"/>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5891550" y="5274748"/>
            <a:ext cx="274281" cy="0"/>
          </a:xfrm>
          <a:prstGeom prst="straightConnector1">
            <a:avLst/>
          </a:prstGeom>
          <a:ln w="41275">
            <a:solidFill>
              <a:schemeClr val="tx1">
                <a:alpha val="6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77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Filters</a:t>
            </a:r>
            <a:endParaRPr lang="en-US" dirty="0"/>
          </a:p>
        </p:txBody>
      </p:sp>
      <p:sp>
        <p:nvSpPr>
          <p:cNvPr id="3" name="Text Placeholder 2"/>
          <p:cNvSpPr>
            <a:spLocks noGrp="1"/>
          </p:cNvSpPr>
          <p:nvPr>
            <p:ph type="body" sz="quarter" idx="10"/>
          </p:nvPr>
        </p:nvSpPr>
        <p:spPr>
          <a:xfrm>
            <a:off x="201929" y="1480245"/>
            <a:ext cx="8740142" cy="5377755"/>
          </a:xfrm>
        </p:spPr>
        <p:txBody>
          <a:bodyPr/>
          <a:lstStyle/>
          <a:p>
            <a:r>
              <a:rPr lang="en-US" dirty="0"/>
              <a:t>Used to handle cross cutting concerns</a:t>
            </a:r>
          </a:p>
          <a:p>
            <a:pPr lvl="1"/>
            <a:r>
              <a:rPr lang="en-US" b="1" dirty="0"/>
              <a:t>Action filters </a:t>
            </a:r>
            <a:r>
              <a:rPr lang="en-US" dirty="0"/>
              <a:t>run before and after invoking an action</a:t>
            </a:r>
          </a:p>
          <a:p>
            <a:pPr lvl="1"/>
            <a:r>
              <a:rPr lang="en-US" b="1" dirty="0"/>
              <a:t>Authorization filters </a:t>
            </a:r>
            <a:r>
              <a:rPr lang="en-US" dirty="0"/>
              <a:t>run before model binding and are specifically </a:t>
            </a:r>
            <a:br>
              <a:rPr lang="en-US" dirty="0"/>
            </a:br>
            <a:r>
              <a:rPr lang="en-US" dirty="0"/>
              <a:t>for authorizing the user</a:t>
            </a:r>
          </a:p>
          <a:p>
            <a:pPr lvl="1"/>
            <a:r>
              <a:rPr lang="en-US" b="1" dirty="0"/>
              <a:t>Exception filters </a:t>
            </a:r>
            <a:r>
              <a:rPr lang="en-US" dirty="0"/>
              <a:t>handle generating responses for error cases in a centralized way</a:t>
            </a:r>
          </a:p>
          <a:p>
            <a:r>
              <a:rPr lang="en-US" dirty="0"/>
              <a:t>Configured globally, per controller, or per action as an attribute (ex [Authorize])</a:t>
            </a:r>
          </a:p>
          <a:p>
            <a:endParaRPr lang="en-US" dirty="0"/>
          </a:p>
        </p:txBody>
      </p:sp>
    </p:spTree>
    <p:extLst>
      <p:ext uri="{BB962C8B-B14F-4D97-AF65-F5344CB8AC3E}">
        <p14:creationId xmlns:p14="http://schemas.microsoft.com/office/powerpoint/2010/main" val="259528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Building ASP.Net Web API</a:t>
            </a:r>
          </a:p>
        </p:txBody>
      </p:sp>
      <p:sp>
        <p:nvSpPr>
          <p:cNvPr id="5" name="Subtitle 4"/>
          <p:cNvSpPr>
            <a:spLocks noGrp="1"/>
          </p:cNvSpPr>
          <p:nvPr>
            <p:ph type="subTitle" idx="1"/>
          </p:nvPr>
        </p:nvSpPr>
        <p:spPr/>
        <p:txBody>
          <a:bodyPr/>
          <a:lstStyle/>
          <a:p>
            <a:r>
              <a:rPr lang="en-IN" dirty="0"/>
              <a:t>File -&gt; New Project</a:t>
            </a:r>
          </a:p>
        </p:txBody>
      </p:sp>
      <p:sp>
        <p:nvSpPr>
          <p:cNvPr id="6" name="Subtitle 4"/>
          <p:cNvSpPr txBox="1">
            <a:spLocks/>
          </p:cNvSpPr>
          <p:nvPr/>
        </p:nvSpPr>
        <p:spPr>
          <a:xfrm>
            <a:off x="7239000" y="4038600"/>
            <a:ext cx="1600200" cy="432816"/>
          </a:xfrm>
          <a:prstGeom prst="rect">
            <a:avLst/>
          </a:prstGeom>
        </p:spPr>
        <p:txBody>
          <a:bodyPr vert="horz" lIns="118872" tIns="0" rIns="45720" bIns="0" rtlCol="0" anchor="b">
            <a:normAutofit fontScale="92500"/>
          </a:bodyPr>
          <a:lstStyle/>
          <a:p>
            <a:pPr marL="0" marR="0" lvl="0" indent="0" algn="r"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IN" sz="2000" b="0" i="0" u="none" strike="noStrike" kern="1200" cap="none" spc="0" normalizeH="0" baseline="0" noProof="0" dirty="0">
                <a:ln>
                  <a:noFill/>
                </a:ln>
                <a:solidFill>
                  <a:srgbClr val="FFFFFF"/>
                </a:solidFill>
                <a:effectLst/>
                <a:uLnTx/>
                <a:uFillTx/>
                <a:latin typeface="+mn-lt"/>
                <a:ea typeface="+mn-ea"/>
                <a:cs typeface="+mn-cs"/>
              </a:rPr>
              <a:t>With MVC 5.0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with ASP.NET Web API</a:t>
            </a:r>
          </a:p>
        </p:txBody>
      </p:sp>
      <p:sp>
        <p:nvSpPr>
          <p:cNvPr id="3" name="Content Placeholder 2"/>
          <p:cNvSpPr>
            <a:spLocks noGrp="1"/>
          </p:cNvSpPr>
          <p:nvPr>
            <p:ph sz="quarter" idx="10"/>
          </p:nvPr>
        </p:nvSpPr>
        <p:spPr>
          <a:xfrm>
            <a:off x="457200" y="1752600"/>
            <a:ext cx="7391400" cy="4998719"/>
          </a:xfrm>
        </p:spPr>
        <p:txBody>
          <a:bodyPr>
            <a:normAutofit/>
          </a:bodyPr>
          <a:lstStyle/>
          <a:p>
            <a:r>
              <a:rPr lang="de-CH" sz="4000" dirty="0">
                <a:solidFill>
                  <a:schemeClr val="accent2"/>
                </a:solidFill>
              </a:rPr>
              <a:t>Create a controller.</a:t>
            </a:r>
          </a:p>
          <a:p>
            <a:pPr lvl="1"/>
            <a:r>
              <a:rPr lang="de-CH" dirty="0"/>
              <a:t>ApiController, IHttpController</a:t>
            </a:r>
          </a:p>
          <a:p>
            <a:pPr marL="0" lvl="2" indent="0">
              <a:buNone/>
            </a:pPr>
            <a:endParaRPr lang="de-CH" dirty="0"/>
          </a:p>
          <a:p>
            <a:r>
              <a:rPr lang="de-CH" sz="4000" dirty="0">
                <a:solidFill>
                  <a:schemeClr val="accent2"/>
                </a:solidFill>
              </a:rPr>
              <a:t>Add actions.</a:t>
            </a:r>
          </a:p>
          <a:p>
            <a:pPr lvl="1"/>
            <a:r>
              <a:rPr lang="en-CA" dirty="0">
                <a:solidFill>
                  <a:srgbClr val="5D5E5F"/>
                </a:solidFill>
              </a:rPr>
              <a:t>Return models / </a:t>
            </a:r>
            <a:r>
              <a:rPr lang="en-CA" dirty="0" err="1">
                <a:solidFill>
                  <a:srgbClr val="5D5E5F"/>
                </a:solidFill>
              </a:rPr>
              <a:t>HttpResponseMessage</a:t>
            </a:r>
            <a:r>
              <a:rPr lang="en-CA" dirty="0">
                <a:solidFill>
                  <a:srgbClr val="5D5E5F"/>
                </a:solidFill>
              </a:rPr>
              <a:t> / </a:t>
            </a:r>
            <a:r>
              <a:rPr lang="en-CA" dirty="0" err="1">
                <a:solidFill>
                  <a:srgbClr val="5D5E5F"/>
                </a:solidFill>
              </a:rPr>
              <a:t>IHttpActionResult</a:t>
            </a:r>
            <a:endParaRPr lang="en-CA" dirty="0">
              <a:solidFill>
                <a:srgbClr val="5D5E5F"/>
              </a:solidFill>
            </a:endParaRPr>
          </a:p>
          <a:p>
            <a:pPr lvl="1"/>
            <a:endParaRPr lang="en-CA" dirty="0">
              <a:solidFill>
                <a:srgbClr val="5D5E5F"/>
              </a:solidFill>
            </a:endParaRPr>
          </a:p>
          <a:p>
            <a:r>
              <a:rPr lang="de-CH" sz="4000" dirty="0">
                <a:solidFill>
                  <a:schemeClr val="accent2"/>
                </a:solidFill>
              </a:rPr>
              <a:t>Add routes.</a:t>
            </a:r>
          </a:p>
          <a:p>
            <a:pPr lvl="1"/>
            <a:r>
              <a:rPr lang="de-CH" dirty="0"/>
              <a:t>Centralized or attribute-based</a:t>
            </a:r>
          </a:p>
          <a:p>
            <a:pPr marL="0" lvl="2" indent="0">
              <a:buNone/>
            </a:pPr>
            <a:endParaRPr lang="de-CH" dirty="0"/>
          </a:p>
          <a:p>
            <a:r>
              <a:rPr lang="de-CH" sz="4000" dirty="0">
                <a:solidFill>
                  <a:schemeClr val="accent2"/>
                </a:solidFill>
              </a:rPr>
              <a:t>Use message handlers / filters.</a:t>
            </a:r>
          </a:p>
          <a:p>
            <a:pPr lvl="1"/>
            <a:r>
              <a:rPr lang="en-CA" dirty="0">
                <a:solidFill>
                  <a:srgbClr val="5D5E5F"/>
                </a:solidFill>
              </a:rPr>
              <a:t>Cross-cutting concerns</a:t>
            </a:r>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30406763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Controllers</a:t>
            </a:r>
          </a:p>
        </p:txBody>
      </p:sp>
      <p:sp>
        <p:nvSpPr>
          <p:cNvPr id="3" name="Content Placeholder 2"/>
          <p:cNvSpPr>
            <a:spLocks noGrp="1"/>
          </p:cNvSpPr>
          <p:nvPr>
            <p:ph sz="quarter" idx="10"/>
          </p:nvPr>
        </p:nvSpPr>
        <p:spPr>
          <a:xfrm>
            <a:off x="457200" y="1752600"/>
            <a:ext cx="8305800" cy="4998719"/>
          </a:xfrm>
        </p:spPr>
        <p:txBody>
          <a:bodyPr>
            <a:normAutofit/>
          </a:bodyPr>
          <a:lstStyle/>
          <a:p>
            <a:r>
              <a:rPr lang="de-CH" sz="2800" dirty="0">
                <a:solidFill>
                  <a:schemeClr val="accent2"/>
                </a:solidFill>
              </a:rPr>
              <a:t>Represents a HTTP resource</a:t>
            </a:r>
          </a:p>
          <a:p>
            <a:pPr lvl="1"/>
            <a:r>
              <a:rPr lang="de-CH" dirty="0"/>
              <a:t>Doesn’t have to map 1-to-1 to an entity!</a:t>
            </a:r>
          </a:p>
          <a:p>
            <a:pPr lvl="1"/>
            <a:endParaRPr lang="de-CH" dirty="0"/>
          </a:p>
          <a:p>
            <a:pPr lvl="0"/>
            <a:r>
              <a:rPr lang="de-CH" sz="2800" dirty="0">
                <a:solidFill>
                  <a:schemeClr val="accent2"/>
                </a:solidFill>
              </a:rPr>
              <a:t>ApiController provides lots of helpers</a:t>
            </a:r>
          </a:p>
          <a:p>
            <a:pPr lvl="1"/>
            <a:r>
              <a:rPr lang="de-CH" dirty="0">
                <a:solidFill>
                  <a:srgbClr val="505050">
                    <a:lumMod val="75000"/>
                  </a:srgbClr>
                </a:solidFill>
              </a:rPr>
              <a:t>Helps you conform to HTTP standards</a:t>
            </a:r>
          </a:p>
          <a:p>
            <a:pPr lvl="1"/>
            <a:endParaRPr lang="de-CH" dirty="0"/>
          </a:p>
          <a:p>
            <a:pPr lvl="0"/>
            <a:r>
              <a:rPr lang="de-CH" sz="2800" dirty="0">
                <a:solidFill>
                  <a:schemeClr val="accent2"/>
                </a:solidFill>
              </a:rPr>
              <a:t>Can be loaded from other assemblies</a:t>
            </a:r>
          </a:p>
          <a:p>
            <a:pPr lvl="1"/>
            <a:r>
              <a:rPr lang="de-CH" dirty="0"/>
              <a:t>Use IAssembliesResolver</a:t>
            </a:r>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380619960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Actions</a:t>
            </a:r>
          </a:p>
        </p:txBody>
      </p:sp>
      <p:sp>
        <p:nvSpPr>
          <p:cNvPr id="3" name="Content Placeholder 2"/>
          <p:cNvSpPr>
            <a:spLocks noGrp="1"/>
          </p:cNvSpPr>
          <p:nvPr>
            <p:ph sz="quarter" idx="10"/>
          </p:nvPr>
        </p:nvSpPr>
        <p:spPr>
          <a:xfrm>
            <a:off x="457200" y="1676400"/>
            <a:ext cx="6477000" cy="5074919"/>
          </a:xfrm>
        </p:spPr>
        <p:txBody>
          <a:bodyPr>
            <a:normAutofit/>
          </a:bodyPr>
          <a:lstStyle/>
          <a:p>
            <a:r>
              <a:rPr lang="de-CH" sz="2800" dirty="0">
                <a:solidFill>
                  <a:schemeClr val="accent2"/>
                </a:solidFill>
              </a:rPr>
              <a:t>Actions handle HTTP request</a:t>
            </a:r>
          </a:p>
          <a:p>
            <a:pPr lvl="1"/>
            <a:r>
              <a:rPr lang="de-CH" dirty="0"/>
              <a:t>Maps to an incoming HTTP request</a:t>
            </a:r>
          </a:p>
          <a:p>
            <a:pPr lvl="1"/>
            <a:endParaRPr lang="de-CH" dirty="0"/>
          </a:p>
          <a:p>
            <a:pPr lvl="0"/>
            <a:r>
              <a:rPr lang="de-CH" sz="2800" dirty="0">
                <a:solidFill>
                  <a:schemeClr val="accent2"/>
                </a:solidFill>
              </a:rPr>
              <a:t>HTTP verb dispatching (RESTful)</a:t>
            </a:r>
          </a:p>
          <a:p>
            <a:pPr lvl="1"/>
            <a:r>
              <a:rPr lang="de-CH" dirty="0">
                <a:solidFill>
                  <a:srgbClr val="505050">
                    <a:lumMod val="75000"/>
                  </a:srgbClr>
                </a:solidFill>
              </a:rPr>
              <a:t>Actions matched:</a:t>
            </a:r>
          </a:p>
          <a:p>
            <a:pPr lvl="1"/>
            <a:r>
              <a:rPr lang="de-CH" dirty="0">
                <a:solidFill>
                  <a:srgbClr val="505050">
                    <a:lumMod val="75000"/>
                  </a:srgbClr>
                </a:solidFill>
              </a:rPr>
              <a:t>	- by prefix (GetAll, GetById)</a:t>
            </a:r>
          </a:p>
          <a:p>
            <a:pPr lvl="1"/>
            <a:r>
              <a:rPr lang="de-CH" dirty="0">
                <a:solidFill>
                  <a:srgbClr val="505050">
                    <a:lumMod val="75000"/>
                  </a:srgbClr>
                </a:solidFill>
              </a:rPr>
              <a:t>	- by action attribute (i.e. [HttpPost])</a:t>
            </a:r>
          </a:p>
          <a:p>
            <a:pPr lvl="1"/>
            <a:endParaRPr lang="de-CH" dirty="0"/>
          </a:p>
          <a:p>
            <a:r>
              <a:rPr lang="de-CH" sz="2800" dirty="0">
                <a:solidFill>
                  <a:schemeClr val="accent2"/>
                </a:solidFill>
              </a:rPr>
              <a:t>RPC not encouraged, but supported</a:t>
            </a:r>
          </a:p>
          <a:p>
            <a:pPr lvl="1"/>
            <a:endParaRPr lang="de-CH" dirty="0"/>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398195449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Actions parameters</a:t>
            </a:r>
          </a:p>
        </p:txBody>
      </p:sp>
      <p:sp>
        <p:nvSpPr>
          <p:cNvPr id="3" name="Content Placeholder 2"/>
          <p:cNvSpPr>
            <a:spLocks noGrp="1"/>
          </p:cNvSpPr>
          <p:nvPr>
            <p:ph sz="quarter" idx="10"/>
          </p:nvPr>
        </p:nvSpPr>
        <p:spPr>
          <a:xfrm>
            <a:off x="457200" y="1600200"/>
            <a:ext cx="4648200" cy="5151119"/>
          </a:xfrm>
        </p:spPr>
        <p:txBody>
          <a:bodyPr>
            <a:normAutofit/>
          </a:bodyPr>
          <a:lstStyle/>
          <a:p>
            <a:r>
              <a:rPr lang="de-CH" sz="2800" dirty="0">
                <a:solidFill>
                  <a:schemeClr val="accent2"/>
                </a:solidFill>
              </a:rPr>
              <a:t>From URI - primitives</a:t>
            </a:r>
          </a:p>
          <a:p>
            <a:pPr lvl="1"/>
            <a:r>
              <a:rPr lang="de-CH" dirty="0"/>
              <a:t>Int, string etc</a:t>
            </a:r>
            <a:br>
              <a:rPr lang="de-CH" dirty="0"/>
            </a:br>
            <a:r>
              <a:rPr lang="de-CH" dirty="0"/>
              <a:t>From querystring or route data</a:t>
            </a:r>
          </a:p>
          <a:p>
            <a:pPr lvl="1"/>
            <a:endParaRPr lang="de-CH" dirty="0"/>
          </a:p>
          <a:p>
            <a:pPr lvl="0"/>
            <a:r>
              <a:rPr lang="de-CH" sz="2800" dirty="0">
                <a:solidFill>
                  <a:schemeClr val="accent2"/>
                </a:solidFill>
              </a:rPr>
              <a:t>From Body - complex types</a:t>
            </a:r>
          </a:p>
          <a:p>
            <a:pPr lvl="1"/>
            <a:r>
              <a:rPr lang="de-CH" dirty="0">
                <a:solidFill>
                  <a:srgbClr val="505050">
                    <a:lumMod val="75000"/>
                  </a:srgbClr>
                </a:solidFill>
              </a:rPr>
              <a:t>Use MediaTypeFormatters</a:t>
            </a:r>
          </a:p>
          <a:p>
            <a:pPr lvl="1"/>
            <a:r>
              <a:rPr lang="de-CH" dirty="0">
                <a:solidFill>
                  <a:srgbClr val="505050">
                    <a:lumMod val="75000"/>
                  </a:srgbClr>
                </a:solidFill>
              </a:rPr>
              <a:t>Only one thing can be read from body</a:t>
            </a:r>
          </a:p>
          <a:p>
            <a:pPr lvl="1"/>
            <a:endParaRPr lang="de-CH" dirty="0"/>
          </a:p>
          <a:p>
            <a:pPr lvl="0"/>
            <a:r>
              <a:rPr lang="de-CH" sz="2800" dirty="0">
                <a:solidFill>
                  <a:schemeClr val="accent2"/>
                </a:solidFill>
              </a:rPr>
              <a:t>Customizable</a:t>
            </a:r>
          </a:p>
          <a:p>
            <a:pPr lvl="1"/>
            <a:r>
              <a:rPr lang="de-CH" dirty="0"/>
              <a:t>[FromUri], [FromBody], custom parameter binding</a:t>
            </a:r>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pic>
        <p:nvPicPr>
          <p:cNvPr id="5" name="Picture 4"/>
          <p:cNvPicPr>
            <a:picLocks noChangeAspect="1"/>
          </p:cNvPicPr>
          <p:nvPr/>
        </p:nvPicPr>
        <p:blipFill>
          <a:blip r:embed="rId2" cstate="print"/>
          <a:stretch>
            <a:fillRect/>
          </a:stretch>
        </p:blipFill>
        <p:spPr>
          <a:xfrm>
            <a:off x="5942446" y="2199093"/>
            <a:ext cx="1943100" cy="335280"/>
          </a:xfrm>
          <a:prstGeom prst="rect">
            <a:avLst/>
          </a:prstGeom>
        </p:spPr>
      </p:pic>
      <p:pic>
        <p:nvPicPr>
          <p:cNvPr id="6" name="Picture 5"/>
          <p:cNvPicPr>
            <a:picLocks noChangeAspect="1"/>
          </p:cNvPicPr>
          <p:nvPr/>
        </p:nvPicPr>
        <p:blipFill>
          <a:blip r:embed="rId3" cstate="print"/>
          <a:stretch>
            <a:fillRect/>
          </a:stretch>
        </p:blipFill>
        <p:spPr>
          <a:xfrm>
            <a:off x="5779806" y="3659800"/>
            <a:ext cx="2331720" cy="289560"/>
          </a:xfrm>
          <a:prstGeom prst="rect">
            <a:avLst/>
          </a:prstGeom>
        </p:spPr>
      </p:pic>
      <p:pic>
        <p:nvPicPr>
          <p:cNvPr id="7" name="Picture 6"/>
          <p:cNvPicPr>
            <a:picLocks noChangeAspect="1"/>
          </p:cNvPicPr>
          <p:nvPr/>
        </p:nvPicPr>
        <p:blipFill>
          <a:blip r:embed="rId4" cstate="print"/>
          <a:stretch>
            <a:fillRect/>
          </a:stretch>
        </p:blipFill>
        <p:spPr>
          <a:xfrm>
            <a:off x="5231166" y="3949360"/>
            <a:ext cx="3429000" cy="533400"/>
          </a:xfrm>
          <a:prstGeom prst="rect">
            <a:avLst/>
          </a:prstGeom>
        </p:spPr>
      </p:pic>
      <p:pic>
        <p:nvPicPr>
          <p:cNvPr id="8" name="Picture 7"/>
          <p:cNvPicPr>
            <a:picLocks noChangeAspect="1"/>
          </p:cNvPicPr>
          <p:nvPr/>
        </p:nvPicPr>
        <p:blipFill>
          <a:blip r:embed="rId5" cstate="print"/>
          <a:stretch>
            <a:fillRect/>
          </a:stretch>
        </p:blipFill>
        <p:spPr>
          <a:xfrm>
            <a:off x="5508106" y="5326788"/>
            <a:ext cx="2811780" cy="274320"/>
          </a:xfrm>
          <a:prstGeom prst="rect">
            <a:avLst/>
          </a:prstGeom>
        </p:spPr>
      </p:pic>
      <p:pic>
        <p:nvPicPr>
          <p:cNvPr id="9" name="Picture 8"/>
          <p:cNvPicPr>
            <a:picLocks noChangeAspect="1"/>
          </p:cNvPicPr>
          <p:nvPr/>
        </p:nvPicPr>
        <p:blipFill>
          <a:blip r:embed="rId6" cstate="print"/>
          <a:stretch>
            <a:fillRect/>
          </a:stretch>
        </p:blipFill>
        <p:spPr>
          <a:xfrm>
            <a:off x="4932040" y="5696123"/>
            <a:ext cx="4137660" cy="289560"/>
          </a:xfrm>
          <a:prstGeom prst="rect">
            <a:avLst/>
          </a:prstGeom>
        </p:spPr>
      </p:pic>
    </p:spTree>
    <p:extLst>
      <p:ext uri="{BB962C8B-B14F-4D97-AF65-F5344CB8AC3E}">
        <p14:creationId xmlns:p14="http://schemas.microsoft.com/office/powerpoint/2010/main" val="310867259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Action return</a:t>
            </a:r>
          </a:p>
        </p:txBody>
      </p:sp>
      <p:sp>
        <p:nvSpPr>
          <p:cNvPr id="3" name="Content Placeholder 2"/>
          <p:cNvSpPr>
            <a:spLocks noGrp="1"/>
          </p:cNvSpPr>
          <p:nvPr>
            <p:ph sz="quarter" idx="10"/>
          </p:nvPr>
        </p:nvSpPr>
        <p:spPr>
          <a:xfrm>
            <a:off x="457200" y="1676400"/>
            <a:ext cx="6477000" cy="5074919"/>
          </a:xfrm>
        </p:spPr>
        <p:txBody>
          <a:bodyPr>
            <a:normAutofit/>
          </a:bodyPr>
          <a:lstStyle/>
          <a:p>
            <a:r>
              <a:rPr lang="de-CH" sz="2800" dirty="0">
                <a:solidFill>
                  <a:schemeClr val="accent2"/>
                </a:solidFill>
              </a:rPr>
              <a:t>Model / void</a:t>
            </a:r>
          </a:p>
          <a:p>
            <a:pPr lvl="1"/>
            <a:r>
              <a:rPr lang="de-CH" dirty="0"/>
              <a:t>An</a:t>
            </a:r>
            <a:r>
              <a:rPr lang="en-CA" dirty="0"/>
              <a:t>y CLR type</a:t>
            </a:r>
            <a:endParaRPr lang="de-CH" dirty="0"/>
          </a:p>
          <a:p>
            <a:pPr lvl="1"/>
            <a:endParaRPr lang="de-CH" dirty="0"/>
          </a:p>
          <a:p>
            <a:pPr lvl="0"/>
            <a:r>
              <a:rPr lang="de-CH" sz="2800" dirty="0">
                <a:solidFill>
                  <a:schemeClr val="accent2"/>
                </a:solidFill>
              </a:rPr>
              <a:t>HttpResponseMessage</a:t>
            </a:r>
          </a:p>
          <a:p>
            <a:pPr lvl="1"/>
            <a:r>
              <a:rPr lang="de-CH" dirty="0">
                <a:solidFill>
                  <a:srgbClr val="505050">
                    <a:lumMod val="75000"/>
                  </a:srgbClr>
                </a:solidFill>
              </a:rPr>
              <a:t>Work with HTTP concepts directly</a:t>
            </a:r>
          </a:p>
          <a:p>
            <a:pPr lvl="1"/>
            <a:endParaRPr lang="de-CH" dirty="0"/>
          </a:p>
          <a:p>
            <a:r>
              <a:rPr lang="de-CH" sz="2800" dirty="0">
                <a:solidFill>
                  <a:schemeClr val="accent2"/>
                </a:solidFill>
              </a:rPr>
              <a:t>IHttpActionResult</a:t>
            </a:r>
          </a:p>
          <a:p>
            <a:pPr lvl="1"/>
            <a:r>
              <a:rPr lang="de-CH" dirty="0"/>
              <a:t>Predefined factories creating HttpResponseMessage</a:t>
            </a:r>
          </a:p>
          <a:p>
            <a:r>
              <a:rPr lang="en-CA" sz="1400" dirty="0">
                <a:solidFill>
                  <a:srgbClr val="0000FF"/>
                </a:solidFill>
                <a:highlight>
                  <a:srgbClr val="FFFFFF"/>
                </a:highlight>
                <a:latin typeface="Consolas" panose="020B0609020204030204" pitchFamily="49" charset="0"/>
              </a:rPr>
              <a:t>public</a:t>
            </a:r>
            <a:r>
              <a:rPr lang="en-CA" sz="1400" dirty="0">
                <a:solidFill>
                  <a:srgbClr val="000000"/>
                </a:solidFill>
                <a:highlight>
                  <a:srgbClr val="FFFFFF"/>
                </a:highlight>
                <a:latin typeface="Consolas" panose="020B0609020204030204" pitchFamily="49" charset="0"/>
              </a:rPr>
              <a:t> </a:t>
            </a:r>
            <a:r>
              <a:rPr lang="en-CA" sz="1400" dirty="0">
                <a:solidFill>
                  <a:srgbClr val="0000FF"/>
                </a:solidFill>
                <a:highlight>
                  <a:srgbClr val="FFFFFF"/>
                </a:highlight>
                <a:latin typeface="Consolas" panose="020B0609020204030204" pitchFamily="49" charset="0"/>
              </a:rPr>
              <a:t>interface</a:t>
            </a:r>
            <a:r>
              <a:rPr lang="en-CA" sz="1400" dirty="0">
                <a:solidFill>
                  <a:srgbClr val="000000"/>
                </a:solidFill>
                <a:highlight>
                  <a:srgbClr val="FFFFFF"/>
                </a:highlight>
                <a:latin typeface="Consolas" panose="020B0609020204030204" pitchFamily="49" charset="0"/>
              </a:rPr>
              <a:t> </a:t>
            </a:r>
            <a:r>
              <a:rPr lang="en-CA" sz="1400" dirty="0" err="1">
                <a:solidFill>
                  <a:srgbClr val="2B91AF"/>
                </a:solidFill>
                <a:highlight>
                  <a:srgbClr val="FFFFFF"/>
                </a:highlight>
                <a:latin typeface="Consolas" panose="020B0609020204030204" pitchFamily="49" charset="0"/>
              </a:rPr>
              <a:t>IHttpActionResult</a:t>
            </a:r>
            <a:endParaRPr lang="en-CA" sz="1400" dirty="0">
              <a:solidFill>
                <a:srgbClr val="000000"/>
              </a:solidFill>
              <a:highlight>
                <a:srgbClr val="FFFFFF"/>
              </a:highlight>
              <a:latin typeface="Consolas" panose="020B0609020204030204" pitchFamily="49" charset="0"/>
            </a:endParaRPr>
          </a:p>
          <a:p>
            <a:r>
              <a:rPr lang="en-CA" sz="1400" dirty="0">
                <a:solidFill>
                  <a:srgbClr val="000000"/>
                </a:solidFill>
                <a:highlight>
                  <a:srgbClr val="FFFFFF"/>
                </a:highlight>
                <a:latin typeface="Consolas" panose="020B0609020204030204" pitchFamily="49" charset="0"/>
              </a:rPr>
              <a:t>{</a:t>
            </a:r>
          </a:p>
          <a:p>
            <a:r>
              <a:rPr lang="en-CA" sz="1400" dirty="0">
                <a:solidFill>
                  <a:srgbClr val="2B91AF"/>
                </a:solidFill>
                <a:highlight>
                  <a:srgbClr val="FFFFFF"/>
                </a:highlight>
                <a:latin typeface="Consolas" panose="020B0609020204030204" pitchFamily="49" charset="0"/>
              </a:rPr>
              <a:t>   	Task</a:t>
            </a:r>
            <a:r>
              <a:rPr lang="en-CA" sz="1400" dirty="0">
                <a:solidFill>
                  <a:srgbClr val="000000"/>
                </a:solidFill>
                <a:highlight>
                  <a:srgbClr val="FFFFFF"/>
                </a:highlight>
                <a:latin typeface="Consolas" panose="020B0609020204030204" pitchFamily="49" charset="0"/>
              </a:rPr>
              <a:t>&lt;</a:t>
            </a:r>
            <a:r>
              <a:rPr lang="en-CA" sz="1400" dirty="0" err="1">
                <a:solidFill>
                  <a:srgbClr val="000000"/>
                </a:solidFill>
                <a:highlight>
                  <a:srgbClr val="FFFFFF"/>
                </a:highlight>
                <a:latin typeface="Consolas" panose="020B0609020204030204" pitchFamily="49" charset="0"/>
              </a:rPr>
              <a:t>System.Net.Http.</a:t>
            </a:r>
            <a:r>
              <a:rPr lang="en-CA" sz="1400" dirty="0" err="1">
                <a:solidFill>
                  <a:srgbClr val="2B91AF"/>
                </a:solidFill>
                <a:highlight>
                  <a:srgbClr val="FFFFFF"/>
                </a:highlight>
                <a:latin typeface="Consolas" panose="020B0609020204030204" pitchFamily="49" charset="0"/>
              </a:rPr>
              <a:t>HttpResponseMessage</a:t>
            </a:r>
            <a:r>
              <a:rPr lang="en-CA" sz="1400" dirty="0">
                <a:solidFill>
                  <a:srgbClr val="000000"/>
                </a:solidFill>
                <a:highlight>
                  <a:srgbClr val="FFFFFF"/>
                </a:highlight>
                <a:latin typeface="Consolas" panose="020B0609020204030204" pitchFamily="49" charset="0"/>
              </a:rPr>
              <a:t>&gt; 	</a:t>
            </a:r>
            <a:r>
              <a:rPr lang="en-CA" sz="1400" dirty="0" err="1">
                <a:solidFill>
                  <a:srgbClr val="000000"/>
                </a:solidFill>
                <a:highlight>
                  <a:srgbClr val="FFFFFF"/>
                </a:highlight>
                <a:latin typeface="Consolas" panose="020B0609020204030204" pitchFamily="49" charset="0"/>
              </a:rPr>
              <a:t>ExecuteAsync</a:t>
            </a:r>
            <a:r>
              <a:rPr lang="en-CA" sz="1400" dirty="0">
                <a:solidFill>
                  <a:srgbClr val="000000"/>
                </a:solidFill>
                <a:highlight>
                  <a:srgbClr val="FFFFFF"/>
                </a:highlight>
                <a:latin typeface="Consolas" panose="020B0609020204030204" pitchFamily="49" charset="0"/>
              </a:rPr>
              <a:t>(</a:t>
            </a:r>
            <a:r>
              <a:rPr lang="en-CA" sz="1400" dirty="0" err="1">
                <a:solidFill>
                  <a:srgbClr val="2B91AF"/>
                </a:solidFill>
                <a:highlight>
                  <a:srgbClr val="FFFFFF"/>
                </a:highlight>
                <a:latin typeface="Consolas" panose="020B0609020204030204" pitchFamily="49" charset="0"/>
              </a:rPr>
              <a:t>CancellationToken</a:t>
            </a:r>
            <a:r>
              <a:rPr lang="en-CA" sz="1400" dirty="0">
                <a:solidFill>
                  <a:srgbClr val="000000"/>
                </a:solidFill>
                <a:highlight>
                  <a:srgbClr val="FFFFFF"/>
                </a:highlight>
                <a:latin typeface="Consolas" panose="020B0609020204030204" pitchFamily="49" charset="0"/>
              </a:rPr>
              <a:t> </a:t>
            </a:r>
            <a:r>
              <a:rPr lang="en-CA" sz="1400" dirty="0" err="1">
                <a:solidFill>
                  <a:srgbClr val="000000"/>
                </a:solidFill>
                <a:highlight>
                  <a:srgbClr val="FFFFFF"/>
                </a:highlight>
                <a:latin typeface="Consolas" panose="020B0609020204030204" pitchFamily="49" charset="0"/>
              </a:rPr>
              <a:t>cancellationToken</a:t>
            </a:r>
            <a:r>
              <a:rPr lang="en-CA" sz="1400" dirty="0">
                <a:solidFill>
                  <a:srgbClr val="000000"/>
                </a:solidFill>
                <a:highlight>
                  <a:srgbClr val="FFFFFF"/>
                </a:highlight>
                <a:latin typeface="Consolas" panose="020B0609020204030204" pitchFamily="49" charset="0"/>
              </a:rPr>
              <a:t>);</a:t>
            </a:r>
          </a:p>
          <a:p>
            <a:r>
              <a:rPr lang="en-CA" sz="1400" dirty="0">
                <a:solidFill>
                  <a:srgbClr val="000000"/>
                </a:solidFill>
                <a:highlight>
                  <a:srgbClr val="FFFFFF"/>
                </a:highlight>
                <a:latin typeface="Consolas" panose="020B0609020204030204" pitchFamily="49" charset="0"/>
              </a:rPr>
              <a:t>}</a:t>
            </a:r>
            <a:endParaRPr lang="de-CH" sz="1400" dirty="0"/>
          </a:p>
          <a:p>
            <a:pPr marL="0" lvl="2" indent="0">
              <a:buNone/>
            </a:pPr>
            <a:endParaRPr lang="de-CH" dirty="0"/>
          </a:p>
          <a:p>
            <a:pPr lvl="1"/>
            <a:endParaRPr lang="en-CA" dirty="0">
              <a:solidFill>
                <a:srgbClr val="5D5E5F"/>
              </a:solidFill>
            </a:endParaRPr>
          </a:p>
          <a:p>
            <a:pPr lvl="1"/>
            <a:endParaRPr lang="de-CH" dirty="0">
              <a:solidFill>
                <a:srgbClr val="5D5E5F"/>
              </a:solidFill>
            </a:endParaRPr>
          </a:p>
          <a:p>
            <a:endParaRPr lang="de-CH" dirty="0"/>
          </a:p>
        </p:txBody>
      </p:sp>
    </p:spTree>
    <p:extLst>
      <p:ext uri="{BB962C8B-B14F-4D97-AF65-F5344CB8AC3E}">
        <p14:creationId xmlns:p14="http://schemas.microsoft.com/office/powerpoint/2010/main" val="10912641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Single Pages</a:t>
            </a:r>
          </a:p>
        </p:txBody>
      </p:sp>
      <p:sp>
        <p:nvSpPr>
          <p:cNvPr id="3" name="Content Placeholder 2"/>
          <p:cNvSpPr>
            <a:spLocks noGrp="1"/>
          </p:cNvSpPr>
          <p:nvPr>
            <p:ph idx="1"/>
          </p:nvPr>
        </p:nvSpPr>
        <p:spPr/>
        <p:txBody>
          <a:bodyPr>
            <a:normAutofit/>
          </a:bodyPr>
          <a:lstStyle/>
          <a:p>
            <a:r>
              <a:rPr lang="en-IN" sz="2400" dirty="0"/>
              <a:t>A </a:t>
            </a:r>
            <a:r>
              <a:rPr lang="en-IN" sz="2400" b="1" dirty="0"/>
              <a:t>single-page application</a:t>
            </a:r>
            <a:r>
              <a:rPr lang="en-IN" sz="2400" dirty="0"/>
              <a:t> (</a:t>
            </a:r>
            <a:r>
              <a:rPr lang="en-IN" sz="2400" b="1" dirty="0"/>
              <a:t>SPA</a:t>
            </a:r>
            <a:r>
              <a:rPr lang="en-IN" sz="2400" dirty="0"/>
              <a:t>), also known as </a:t>
            </a:r>
            <a:r>
              <a:rPr lang="en-IN" sz="2400" b="1" dirty="0"/>
              <a:t>single-page interface</a:t>
            </a:r>
            <a:r>
              <a:rPr lang="en-IN" sz="2400" dirty="0"/>
              <a:t> (</a:t>
            </a:r>
            <a:r>
              <a:rPr lang="en-IN" sz="2400" b="1" dirty="0"/>
              <a:t>SPI</a:t>
            </a:r>
            <a:r>
              <a:rPr lang="en-IN" sz="2400" dirty="0"/>
              <a:t>), is a </a:t>
            </a:r>
            <a:r>
              <a:rPr lang="en-IN" sz="2400" dirty="0">
                <a:hlinkClick r:id="rId2" tooltip="Web application"/>
              </a:rPr>
              <a:t>web application</a:t>
            </a:r>
            <a:r>
              <a:rPr lang="en-IN" sz="2400" dirty="0"/>
              <a:t> or </a:t>
            </a:r>
            <a:r>
              <a:rPr lang="en-IN" sz="2400" dirty="0">
                <a:hlinkClick r:id="rId3" tooltip="Web site"/>
              </a:rPr>
              <a:t>web site</a:t>
            </a:r>
            <a:r>
              <a:rPr lang="en-IN" sz="2400" dirty="0"/>
              <a:t> that fits on a single </a:t>
            </a:r>
            <a:r>
              <a:rPr lang="en-IN" sz="2400" dirty="0">
                <a:hlinkClick r:id="rId4" tooltip="Web page"/>
              </a:rPr>
              <a:t>web page</a:t>
            </a:r>
            <a:r>
              <a:rPr lang="en-IN" sz="2400" dirty="0"/>
              <a:t> with the goal of providing a more fluid user experience akin to a desktop application.</a:t>
            </a:r>
          </a:p>
        </p:txBody>
      </p:sp>
      <p:pic>
        <p:nvPicPr>
          <p:cNvPr id="29698" name="Picture 2" descr="https://encrypted-tbn0.gstatic.com/images?q=tbn:ANd9GcTjJyO7CPd65Hkc_koQ11Z7KJatxiIhih87hOgpYIQ9BW9JPPbD0w"/>
          <p:cNvPicPr>
            <a:picLocks noChangeAspect="1" noChangeArrowheads="1"/>
          </p:cNvPicPr>
          <p:nvPr/>
        </p:nvPicPr>
        <p:blipFill>
          <a:blip r:embed="rId5" cstate="print"/>
          <a:srcRect/>
          <a:stretch>
            <a:fillRect/>
          </a:stretch>
        </p:blipFill>
        <p:spPr bwMode="auto">
          <a:xfrm>
            <a:off x="4724400" y="3581400"/>
            <a:ext cx="4038600" cy="2757116"/>
          </a:xfrm>
          <a:prstGeom prst="rect">
            <a:avLst/>
          </a:prstGeom>
          <a:noFill/>
        </p:spPr>
      </p:pic>
      <p:pic>
        <p:nvPicPr>
          <p:cNvPr id="6" name="Picture 2" descr="All the parts of ASP.NET, all the subsystems are all part of the larger ASP.NET community"/>
          <p:cNvPicPr>
            <a:picLocks noChangeAspect="1" noChangeArrowheads="1"/>
          </p:cNvPicPr>
          <p:nvPr/>
        </p:nvPicPr>
        <p:blipFill>
          <a:blip r:embed="rId6" cstate="print"/>
          <a:srcRect/>
          <a:stretch>
            <a:fillRect/>
          </a:stretch>
        </p:blipFill>
        <p:spPr bwMode="auto">
          <a:xfrm>
            <a:off x="152400" y="4114800"/>
            <a:ext cx="4495800" cy="1982996"/>
          </a:xfrm>
          <a:prstGeom prst="rect">
            <a:avLst/>
          </a:prstGeom>
          <a:noFill/>
        </p:spPr>
      </p:pic>
      <p:sp>
        <p:nvSpPr>
          <p:cNvPr id="7" name="Rounded Rectangle 6"/>
          <p:cNvSpPr/>
          <p:nvPr/>
        </p:nvSpPr>
        <p:spPr>
          <a:xfrm>
            <a:off x="2344094" y="4114800"/>
            <a:ext cx="780106"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2430926"/>
            <a:ext cx="9144000" cy="374127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0" y="1158339"/>
            <a:ext cx="9144000"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Title 2"/>
          <p:cNvSpPr>
            <a:spLocks noGrp="1"/>
          </p:cNvSpPr>
          <p:nvPr>
            <p:ph type="title"/>
          </p:nvPr>
        </p:nvSpPr>
        <p:spPr>
          <a:xfrm>
            <a:off x="389436" y="228601"/>
            <a:ext cx="8363938" cy="664797"/>
          </a:xfrm>
        </p:spPr>
        <p:txBody>
          <a:bodyPr>
            <a:noAutofit/>
          </a:bodyPr>
          <a:lstStyle/>
          <a:p>
            <a:r>
              <a:rPr lang="en-US" sz="3600" dirty="0"/>
              <a:t>Sample Read-only Model and Controller</a:t>
            </a:r>
          </a:p>
        </p:txBody>
      </p:sp>
      <p:sp>
        <p:nvSpPr>
          <p:cNvPr id="5" name="TextBox 4"/>
          <p:cNvSpPr txBox="1"/>
          <p:nvPr/>
        </p:nvSpPr>
        <p:spPr>
          <a:xfrm>
            <a:off x="3848521" y="1155119"/>
            <a:ext cx="4660132"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 { get; set; }</a:t>
            </a:r>
          </a:p>
          <a:p>
            <a:r>
              <a:rPr lang="en-US" sz="1400" dirty="0">
                <a:solidFill>
                  <a:schemeClr val="lt1">
                    <a:alpha val="99000"/>
                  </a:schemeClr>
                </a:solidFill>
                <a:latin typeface="Consolas" pitchFamily="49" charset="0"/>
                <a:cs typeface="Consolas" pitchFamily="49" charset="0"/>
              </a:rPr>
              <a:t>    public string Name { get; set; }</a:t>
            </a:r>
          </a:p>
          <a:p>
            <a:r>
              <a:rPr lang="en-US" sz="1400" dirty="0">
                <a:solidFill>
                  <a:schemeClr val="lt1">
                    <a:alpha val="99000"/>
                  </a:schemeClr>
                </a:solidFill>
                <a:latin typeface="Consolas" pitchFamily="49" charset="0"/>
                <a:cs typeface="Consolas" pitchFamily="49" charset="0"/>
              </a:rPr>
              <a:t>}</a:t>
            </a:r>
          </a:p>
        </p:txBody>
      </p:sp>
      <p:sp>
        <p:nvSpPr>
          <p:cNvPr id="8" name="Rectangle 7"/>
          <p:cNvSpPr/>
          <p:nvPr/>
        </p:nvSpPr>
        <p:spPr>
          <a:xfrm>
            <a:off x="325464" y="1158338"/>
            <a:ext cx="1672446" cy="984885"/>
          </a:xfrm>
          <a:prstGeom prst="rect">
            <a:avLst/>
          </a:prstGeom>
        </p:spPr>
        <p:txBody>
          <a:bodyPr wrap="none">
            <a:spAutoFit/>
          </a:bodyPr>
          <a:lstStyle/>
          <a:p>
            <a:r>
              <a:rPr lang="en-US" sz="4000" dirty="0">
                <a:solidFill>
                  <a:schemeClr val="accent2">
                    <a:alpha val="99000"/>
                  </a:schemeClr>
                </a:solidFill>
                <a:latin typeface="Segoe UI Light" pitchFamily="34" charset="0"/>
              </a:rPr>
              <a:t>Step 1:</a:t>
            </a:r>
          </a:p>
          <a:p>
            <a:r>
              <a:rPr lang="en-US" dirty="0">
                <a:solidFill>
                  <a:schemeClr val="tx2">
                    <a:alpha val="99000"/>
                  </a:schemeClr>
                </a:solidFill>
                <a:latin typeface="Segoe UI Light" pitchFamily="34" charset="0"/>
              </a:rPr>
              <a:t>Create a Model</a:t>
            </a:r>
          </a:p>
        </p:txBody>
      </p:sp>
      <p:sp>
        <p:nvSpPr>
          <p:cNvPr id="9" name="TextBox 8"/>
          <p:cNvSpPr txBox="1"/>
          <p:nvPr/>
        </p:nvSpPr>
        <p:spPr>
          <a:xfrm>
            <a:off x="3848520" y="2430926"/>
            <a:ext cx="4660133" cy="3754874"/>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class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 : </a:t>
            </a:r>
            <a:r>
              <a:rPr lang="en-US" sz="1400" dirty="0" err="1">
                <a:solidFill>
                  <a:schemeClr val="accent4">
                    <a:lumMod val="40000"/>
                    <a:lumOff val="60000"/>
                    <a:alpha val="99000"/>
                  </a:schemeClr>
                </a:solidFill>
                <a:latin typeface="Consolas" pitchFamily="49" charset="0"/>
                <a:cs typeface="Consolas" pitchFamily="49" charset="0"/>
              </a:rPr>
              <a:t>ApiController</a:t>
            </a:r>
            <a:endParaRPr lang="en-US" sz="1400" dirty="0">
              <a:solidFill>
                <a:schemeClr val="accent4">
                  <a:lumMod val="40000"/>
                  <a:lumOff val="6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List&lt;Person&gt; _people;</a:t>
            </a:r>
          </a:p>
          <a:p>
            <a:r>
              <a:rPr lang="en-US" sz="1400" dirty="0">
                <a:solidFill>
                  <a:schemeClr val="lt1">
                    <a:alpha val="99000"/>
                  </a:schemeClr>
                </a:solidFill>
                <a:latin typeface="Consolas" pitchFamily="49" charset="0"/>
                <a:cs typeface="Consolas" pitchFamily="49" charset="0"/>
              </a:rPr>
              <a:t>    public </a:t>
            </a:r>
            <a:r>
              <a:rPr lang="en-US" sz="1400" dirty="0" err="1">
                <a:solidFill>
                  <a:schemeClr val="lt1">
                    <a:alpha val="99000"/>
                  </a:schemeClr>
                </a:solidFill>
                <a:latin typeface="Consolas" pitchFamily="49" charset="0"/>
                <a:cs typeface="Consolas" pitchFamily="49" charset="0"/>
              </a:rPr>
              <a:t>PersonController</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_people = new List&lt;Person&gt;();</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people.AddRange</a:t>
            </a:r>
            <a:r>
              <a:rPr lang="en-US" sz="1400" dirty="0">
                <a:solidFill>
                  <a:schemeClr val="lt1">
                    <a:alpha val="99000"/>
                  </a:schemeClr>
                </a:solidFill>
                <a:latin typeface="Consolas" pitchFamily="49" charset="0"/>
                <a:cs typeface="Consolas" pitchFamily="49" charset="0"/>
              </a:rPr>
              <a:t>(new 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1, Name = "Chuck Norris" },</a:t>
            </a:r>
          </a:p>
          <a:p>
            <a:r>
              <a:rPr lang="en-US" sz="1400" dirty="0">
                <a:solidFill>
                  <a:schemeClr val="lt1">
                    <a:alpha val="99000"/>
                  </a:schemeClr>
                </a:solidFill>
                <a:latin typeface="Consolas" pitchFamily="49" charset="0"/>
                <a:cs typeface="Consolas" pitchFamily="49" charset="0"/>
              </a:rPr>
              <a:t>            new Person { Id = 2, Name = "David </a:t>
            </a:r>
            <a:r>
              <a:rPr lang="en-US" sz="1400" dirty="0" err="1">
                <a:solidFill>
                  <a:schemeClr val="lt1">
                    <a:alpha val="99000"/>
                  </a:schemeClr>
                </a:solidFill>
                <a:latin typeface="Consolas" pitchFamily="49" charset="0"/>
                <a:cs typeface="Consolas" pitchFamily="49" charset="0"/>
              </a:rPr>
              <a:t>Carradine</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new Person { Id = 3, Name = "Bruce Lee"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p>
        </p:txBody>
      </p:sp>
      <p:sp>
        <p:nvSpPr>
          <p:cNvPr id="10" name="Rectangle 9"/>
          <p:cNvSpPr/>
          <p:nvPr/>
        </p:nvSpPr>
        <p:spPr>
          <a:xfrm>
            <a:off x="325463" y="2430926"/>
            <a:ext cx="2416239" cy="984885"/>
          </a:xfrm>
          <a:prstGeom prst="rect">
            <a:avLst/>
          </a:prstGeom>
        </p:spPr>
        <p:txBody>
          <a:bodyPr wrap="none">
            <a:spAutoFit/>
          </a:bodyPr>
          <a:lstStyle/>
          <a:p>
            <a:r>
              <a:rPr lang="en-US" sz="4000" dirty="0">
                <a:solidFill>
                  <a:schemeClr val="accent2">
                    <a:alpha val="99000"/>
                  </a:schemeClr>
                </a:solidFill>
                <a:latin typeface="Segoe UI Light" pitchFamily="34" charset="0"/>
              </a:rPr>
              <a:t>Step 2:</a:t>
            </a:r>
          </a:p>
          <a:p>
            <a:r>
              <a:rPr lang="en-US" dirty="0">
                <a:solidFill>
                  <a:schemeClr val="tx2">
                    <a:alpha val="99000"/>
                  </a:schemeClr>
                </a:solidFill>
                <a:latin typeface="Segoe UI Light" pitchFamily="34" charset="0"/>
              </a:rPr>
              <a:t>Make an API Controller</a:t>
            </a:r>
          </a:p>
        </p:txBody>
      </p:sp>
    </p:spTree>
    <p:extLst>
      <p:ext uri="{BB962C8B-B14F-4D97-AF65-F5344CB8AC3E}">
        <p14:creationId xmlns:p14="http://schemas.microsoft.com/office/powerpoint/2010/main" val="41731268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021449"/>
            <a:ext cx="9144000" cy="11695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0" y="1715305"/>
            <a:ext cx="9144000" cy="116633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Title 2"/>
          <p:cNvSpPr>
            <a:spLocks noGrp="1"/>
          </p:cNvSpPr>
          <p:nvPr>
            <p:ph type="title"/>
          </p:nvPr>
        </p:nvSpPr>
        <p:spPr>
          <a:xfrm>
            <a:off x="389436" y="228601"/>
            <a:ext cx="8363938" cy="664797"/>
          </a:xfrm>
        </p:spPr>
        <p:txBody>
          <a:bodyPr>
            <a:noAutofit/>
          </a:bodyPr>
          <a:lstStyle/>
          <a:p>
            <a:r>
              <a:rPr lang="en-US" sz="3200" dirty="0"/>
              <a:t>Read-only Controller Actions to return data</a:t>
            </a:r>
          </a:p>
        </p:txBody>
      </p:sp>
      <p:sp>
        <p:nvSpPr>
          <p:cNvPr id="5" name="TextBox 4"/>
          <p:cNvSpPr txBox="1"/>
          <p:nvPr/>
        </p:nvSpPr>
        <p:spPr>
          <a:xfrm>
            <a:off x="3848521" y="1712085"/>
            <a:ext cx="4427276"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IEnumerable</a:t>
            </a:r>
            <a:r>
              <a:rPr lang="en-US" sz="1400" dirty="0">
                <a:solidFill>
                  <a:schemeClr val="lt1">
                    <a:alpha val="99000"/>
                  </a:schemeClr>
                </a:solidFill>
                <a:latin typeface="Consolas" pitchFamily="49" charset="0"/>
                <a:cs typeface="Consolas" pitchFamily="49" charset="0"/>
              </a:rPr>
              <a:t>&lt;</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&gt; Get()</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_people;</a:t>
            </a:r>
          </a:p>
          <a:p>
            <a:r>
              <a:rPr lang="en-US" sz="1400" dirty="0">
                <a:solidFill>
                  <a:schemeClr val="lt1">
                    <a:alpha val="99000"/>
                  </a:schemeClr>
                </a:solidFill>
                <a:latin typeface="Consolas" pitchFamily="49" charset="0"/>
                <a:cs typeface="Consolas" pitchFamily="49" charset="0"/>
              </a:rPr>
              <a:t>}</a:t>
            </a:r>
          </a:p>
        </p:txBody>
      </p:sp>
      <p:sp>
        <p:nvSpPr>
          <p:cNvPr id="8" name="Rectangle 7"/>
          <p:cNvSpPr/>
          <p:nvPr/>
        </p:nvSpPr>
        <p:spPr>
          <a:xfrm>
            <a:off x="325464" y="1715304"/>
            <a:ext cx="1911677" cy="984885"/>
          </a:xfrm>
          <a:prstGeom prst="rect">
            <a:avLst/>
          </a:prstGeom>
        </p:spPr>
        <p:txBody>
          <a:bodyPr wrap="none">
            <a:spAutoFit/>
          </a:bodyPr>
          <a:lstStyle/>
          <a:p>
            <a:r>
              <a:rPr lang="en-US" sz="4000" dirty="0">
                <a:solidFill>
                  <a:schemeClr val="accent2">
                    <a:alpha val="99000"/>
                  </a:schemeClr>
                </a:solidFill>
                <a:latin typeface="Segoe UI Light" pitchFamily="34" charset="0"/>
              </a:rPr>
              <a:t>Step 3:</a:t>
            </a:r>
          </a:p>
          <a:p>
            <a:r>
              <a:rPr lang="en-US" dirty="0">
                <a:solidFill>
                  <a:schemeClr val="tx2">
                    <a:alpha val="99000"/>
                  </a:schemeClr>
                </a:solidFill>
                <a:latin typeface="Segoe UI Light" pitchFamily="34" charset="0"/>
              </a:rPr>
              <a:t>Return everything</a:t>
            </a:r>
          </a:p>
        </p:txBody>
      </p:sp>
      <p:sp>
        <p:nvSpPr>
          <p:cNvPr id="9" name="TextBox 8"/>
          <p:cNvSpPr txBox="1"/>
          <p:nvPr/>
        </p:nvSpPr>
        <p:spPr>
          <a:xfrm>
            <a:off x="3848520" y="3021449"/>
            <a:ext cx="4427277" cy="1169551"/>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a:solidFill>
                  <a:schemeClr val="accent4">
                    <a:lumMod val="40000"/>
                    <a:lumOff val="60000"/>
                    <a:alpha val="99000"/>
                  </a:schemeClr>
                </a:solidFill>
                <a:latin typeface="Consolas" pitchFamily="49" charset="0"/>
                <a:cs typeface="Consolas" pitchFamily="49" charset="0"/>
              </a:rPr>
              <a:t>Person</a:t>
            </a:r>
            <a:r>
              <a:rPr lang="en-US" sz="1400" dirty="0">
                <a:solidFill>
                  <a:schemeClr val="lt1">
                    <a:alpha val="99000"/>
                  </a:schemeClr>
                </a:solidFill>
                <a:latin typeface="Consolas" pitchFamily="49" charset="0"/>
                <a:cs typeface="Consolas" pitchFamily="49" charset="0"/>
              </a:rPr>
              <a:t> Get(</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r>
              <a:rPr lang="en-US" sz="1400" dirty="0">
                <a:solidFill>
                  <a:schemeClr val="lt1">
                    <a:alpha val="99000"/>
                  </a:schemeClr>
                </a:solidFill>
                <a:latin typeface="Consolas" pitchFamily="49" charset="0"/>
                <a:cs typeface="Consolas" pitchFamily="49" charset="0"/>
              </a:rPr>
              <a:t>}</a:t>
            </a:r>
          </a:p>
        </p:txBody>
      </p:sp>
      <p:sp>
        <p:nvSpPr>
          <p:cNvPr id="10" name="Rectangle 9"/>
          <p:cNvSpPr/>
          <p:nvPr/>
        </p:nvSpPr>
        <p:spPr>
          <a:xfrm>
            <a:off x="325463" y="3021448"/>
            <a:ext cx="1740476" cy="984885"/>
          </a:xfrm>
          <a:prstGeom prst="rect">
            <a:avLst/>
          </a:prstGeom>
        </p:spPr>
        <p:txBody>
          <a:bodyPr wrap="none">
            <a:spAutoFit/>
          </a:bodyPr>
          <a:lstStyle/>
          <a:p>
            <a:r>
              <a:rPr lang="en-US" sz="4000" dirty="0">
                <a:solidFill>
                  <a:schemeClr val="accent2">
                    <a:alpha val="99000"/>
                  </a:schemeClr>
                </a:solidFill>
                <a:latin typeface="Segoe UI Light" pitchFamily="34" charset="0"/>
              </a:rPr>
              <a:t>Step 4:</a:t>
            </a:r>
          </a:p>
          <a:p>
            <a:r>
              <a:rPr lang="en-US" dirty="0">
                <a:solidFill>
                  <a:schemeClr val="tx2">
                    <a:alpha val="99000"/>
                  </a:schemeClr>
                </a:solidFill>
                <a:latin typeface="Segoe UI Light" pitchFamily="34" charset="0"/>
              </a:rPr>
              <a:t>Return one item</a:t>
            </a:r>
          </a:p>
        </p:txBody>
      </p:sp>
    </p:spTree>
    <p:extLst>
      <p:ext uri="{BB962C8B-B14F-4D97-AF65-F5344CB8AC3E}">
        <p14:creationId xmlns:p14="http://schemas.microsoft.com/office/powerpoint/2010/main" val="37083774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397332"/>
            <a:ext cx="9144000" cy="18126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Title 2"/>
          <p:cNvSpPr>
            <a:spLocks noGrp="1"/>
          </p:cNvSpPr>
          <p:nvPr>
            <p:ph type="title"/>
          </p:nvPr>
        </p:nvSpPr>
        <p:spPr>
          <a:xfrm>
            <a:off x="389436" y="228601"/>
            <a:ext cx="8363938" cy="664797"/>
          </a:xfrm>
        </p:spPr>
        <p:txBody>
          <a:bodyPr>
            <a:noAutofit/>
          </a:bodyPr>
          <a:lstStyle/>
          <a:p>
            <a:r>
              <a:rPr lang="en-US" sz="3600" dirty="0"/>
              <a:t>Routing a Web API Using </a:t>
            </a:r>
            <a:r>
              <a:rPr lang="en-US" sz="3600" dirty="0" err="1"/>
              <a:t>Global.asax.cs</a:t>
            </a:r>
            <a:endParaRPr lang="en-US" sz="3600" dirty="0"/>
          </a:p>
        </p:txBody>
      </p:sp>
      <p:sp>
        <p:nvSpPr>
          <p:cNvPr id="5" name="TextBox 4"/>
          <p:cNvSpPr txBox="1"/>
          <p:nvPr/>
        </p:nvSpPr>
        <p:spPr>
          <a:xfrm>
            <a:off x="3848521" y="1394111"/>
            <a:ext cx="4660132" cy="2462213"/>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static void </a:t>
            </a:r>
            <a:r>
              <a:rPr lang="en-US" sz="1400" dirty="0" err="1">
                <a:solidFill>
                  <a:schemeClr val="lt1">
                    <a:alpha val="99000"/>
                  </a:schemeClr>
                </a:solidFill>
                <a:latin typeface="Consolas" pitchFamily="49" charset="0"/>
                <a:cs typeface="Consolas" pitchFamily="49" charset="0"/>
              </a:rPr>
              <a:t>RegisterRoutes</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RouteCollection</a:t>
            </a:r>
            <a:r>
              <a:rPr lang="en-US" sz="1400" dirty="0">
                <a:solidFill>
                  <a:schemeClr val="lt1">
                    <a:alpha val="99000"/>
                  </a:schemeClr>
                </a:solidFill>
                <a:latin typeface="Consolas" pitchFamily="49" charset="0"/>
                <a:cs typeface="Consolas" pitchFamily="49" charset="0"/>
              </a:rPr>
              <a:t> routes)</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routes.MapHttpRoute</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name: "</a:t>
            </a:r>
            <a:r>
              <a:rPr lang="en-US" sz="1400" dirty="0" err="1">
                <a:solidFill>
                  <a:schemeClr val="lt1">
                    <a:alpha val="99000"/>
                  </a:schemeClr>
                </a:solidFill>
                <a:latin typeface="Consolas" pitchFamily="49" charset="0"/>
                <a:cs typeface="Consolas" pitchFamily="49" charset="0"/>
              </a:rPr>
              <a:t>DefaultApi</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routeTemplate</a:t>
            </a:r>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api</a:t>
            </a:r>
            <a:r>
              <a:rPr lang="en-US" sz="1400" dirty="0">
                <a:solidFill>
                  <a:schemeClr val="accent4">
                    <a:lumMod val="60000"/>
                    <a:lumOff val="40000"/>
                    <a:alpha val="99000"/>
                  </a:schemeClr>
                </a:solidFill>
                <a:latin typeface="Consolas" pitchFamily="49" charset="0"/>
                <a:cs typeface="Consolas" pitchFamily="49" charset="0"/>
              </a:rPr>
              <a:t>/{controller}/{id}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defaults: new { id = </a:t>
            </a:r>
            <a:r>
              <a:rPr lang="en-US" sz="1400" dirty="0" err="1">
                <a:solidFill>
                  <a:schemeClr val="lt1">
                    <a:alpha val="99000"/>
                  </a:schemeClr>
                </a:solidFill>
                <a:latin typeface="Consolas" pitchFamily="49" charset="0"/>
                <a:cs typeface="Consolas" pitchFamily="49" charset="0"/>
              </a:rPr>
              <a:t>RouteParameter.Optional</a:t>
            </a:r>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p>
        </p:txBody>
      </p:sp>
      <p:sp>
        <p:nvSpPr>
          <p:cNvPr id="8" name="Rectangle 7"/>
          <p:cNvSpPr/>
          <p:nvPr/>
        </p:nvSpPr>
        <p:spPr>
          <a:xfrm>
            <a:off x="325464" y="1397331"/>
            <a:ext cx="2395399" cy="1261884"/>
          </a:xfrm>
          <a:prstGeom prst="rect">
            <a:avLst/>
          </a:prstGeom>
        </p:spPr>
        <p:txBody>
          <a:bodyPr wrap="none">
            <a:spAutoFit/>
          </a:bodyPr>
          <a:lstStyle/>
          <a:p>
            <a:r>
              <a:rPr lang="en-US" sz="4000" dirty="0">
                <a:solidFill>
                  <a:schemeClr val="accent2">
                    <a:alpha val="99000"/>
                  </a:schemeClr>
                </a:solidFill>
                <a:latin typeface="Segoe UI Light" pitchFamily="34" charset="0"/>
              </a:rPr>
              <a:t>Routing:</a:t>
            </a:r>
          </a:p>
          <a:p>
            <a:r>
              <a:rPr lang="en-US" dirty="0">
                <a:solidFill>
                  <a:schemeClr val="tx2">
                    <a:alpha val="99000"/>
                  </a:schemeClr>
                </a:solidFill>
                <a:latin typeface="Segoe UI Light" pitchFamily="34" charset="0"/>
              </a:rPr>
              <a:t>Familiar syntax, </a:t>
            </a:r>
            <a:br>
              <a:rPr lang="en-US"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conventional approach</a:t>
            </a:r>
          </a:p>
        </p:txBody>
      </p:sp>
      <p:pic>
        <p:nvPicPr>
          <p:cNvPr id="64520" name="Picture 8" descr="C:\Users\bradyg\AppData\Local\Temp\SNAGHTML48d14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6755" y="3938155"/>
            <a:ext cx="6303393" cy="148344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4191000" y="2971800"/>
            <a:ext cx="252270" cy="134042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21"/>
          <p:cNvCxnSpPr/>
          <p:nvPr/>
        </p:nvCxnSpPr>
        <p:spPr>
          <a:xfrm flipH="1">
            <a:off x="4755080" y="2895600"/>
            <a:ext cx="274120" cy="141662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5" name="Straight Arrow Connector 24"/>
          <p:cNvCxnSpPr/>
          <p:nvPr/>
        </p:nvCxnSpPr>
        <p:spPr>
          <a:xfrm flipH="1">
            <a:off x="4934370" y="2971800"/>
            <a:ext cx="933030" cy="143394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1435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2044973579"/>
              </p:ext>
            </p:extLst>
          </p:nvPr>
        </p:nvGraphicFramePr>
        <p:xfrm>
          <a:off x="0" y="0"/>
          <a:ext cx="119094" cy="158750"/>
        </p:xfrm>
        <a:graphic>
          <a:graphicData uri="http://schemas.openxmlformats.org/presentationml/2006/ole">
            <mc:AlternateContent xmlns:mc="http://schemas.openxmlformats.org/markup-compatibility/2006">
              <mc:Choice xmlns:v="urn:schemas-microsoft-com:vml" Requires="v">
                <p:oleObj name="think-cell Slide" r:id="rId5" imgW="216" imgH="216" progId="">
                  <p:embed/>
                </p:oleObj>
              </mc:Choice>
              <mc:Fallback>
                <p:oleObj name="think-cell Slide" r:id="rId5" imgW="216" imgH="216"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1909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2"/>
            </p:custDataLst>
          </p:nvPr>
        </p:nvSpPr>
        <p:spPr/>
        <p:txBody>
          <a:bodyPr>
            <a:normAutofit/>
          </a:bodyPr>
          <a:lstStyle/>
          <a:p>
            <a:r>
              <a:rPr lang="en-US" sz="3600" b="1" dirty="0">
                <a:solidFill>
                  <a:schemeClr val="accent1">
                    <a:satMod val="150000"/>
                  </a:schemeClr>
                </a:solidFill>
                <a:latin typeface="+mj-lt"/>
                <a:ea typeface="+mj-ea"/>
                <a:cs typeface="+mj-cs"/>
              </a:rPr>
              <a:t>Manipulating HTTP Responses</a:t>
            </a:r>
          </a:p>
        </p:txBody>
      </p:sp>
      <p:grpSp>
        <p:nvGrpSpPr>
          <p:cNvPr id="3" name="Group 9"/>
          <p:cNvGrpSpPr/>
          <p:nvPr/>
        </p:nvGrpSpPr>
        <p:grpSpPr bwMode="black">
          <a:xfrm>
            <a:off x="6227261" y="3844878"/>
            <a:ext cx="2450745" cy="2657692"/>
            <a:chOff x="5184775" y="225425"/>
            <a:chExt cx="1500188" cy="1220788"/>
          </a:xfrm>
          <a:solidFill>
            <a:schemeClr val="tx1">
              <a:lumMod val="10000"/>
              <a:lumOff val="90000"/>
            </a:schemeClr>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9" name="Rectangle 8"/>
          <p:cNvSpPr/>
          <p:nvPr/>
        </p:nvSpPr>
        <p:spPr bwMode="auto">
          <a:xfrm>
            <a:off x="0" y="2357502"/>
            <a:ext cx="9144000"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extBox 13"/>
          <p:cNvSpPr txBox="1"/>
          <p:nvPr/>
        </p:nvSpPr>
        <p:spPr>
          <a:xfrm>
            <a:off x="3280528" y="2354282"/>
            <a:ext cx="5540113" cy="3970318"/>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 GET /</a:t>
            </a:r>
            <a:r>
              <a:rPr lang="en-US" sz="1400" dirty="0" err="1">
                <a:solidFill>
                  <a:schemeClr val="lt1">
                    <a:alpha val="99000"/>
                  </a:schemeClr>
                </a:solidFill>
                <a:latin typeface="Consolas" pitchFamily="49" charset="0"/>
                <a:cs typeface="Consolas" pitchFamily="49" charset="0"/>
              </a:rPr>
              <a:t>api</a:t>
            </a:r>
            <a:r>
              <a:rPr lang="en-US" sz="1400" dirty="0">
                <a:solidFill>
                  <a:schemeClr val="lt1">
                    <a:alpha val="99000"/>
                  </a:schemeClr>
                </a:solidFill>
                <a:latin typeface="Consolas" pitchFamily="49" charset="0"/>
                <a:cs typeface="Consolas" pitchFamily="49" charset="0"/>
              </a:rPr>
              <a:t>/person/5</a:t>
            </a:r>
          </a:p>
          <a:p>
            <a:r>
              <a:rPr lang="en-US" sz="1400" dirty="0">
                <a:solidFill>
                  <a:schemeClr val="lt1">
                    <a:alpha val="99000"/>
                  </a:schemeClr>
                </a:solidFill>
                <a:latin typeface="Consolas" pitchFamily="49" charset="0"/>
                <a:cs typeface="Consolas" pitchFamily="49" charset="0"/>
              </a:rPr>
              <a:t>public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bg1">
                    <a:alpha val="99000"/>
                  </a:schemeClr>
                </a:solidFill>
                <a:latin typeface="Consolas" pitchFamily="49" charset="0"/>
                <a:cs typeface="Consolas" pitchFamily="49" charset="0"/>
              </a:rPr>
              <a:t>&lt;Person&gt;</a:t>
            </a:r>
            <a:r>
              <a:rPr lang="en-US" sz="1400" dirty="0">
                <a:solidFill>
                  <a:schemeClr val="lt1">
                    <a:alpha val="99000"/>
                  </a:schemeClr>
                </a:solidFill>
                <a:latin typeface="Consolas" pitchFamily="49" charset="0"/>
                <a:cs typeface="Consolas" pitchFamily="49" charset="0"/>
              </a:rPr>
              <a:t> Get(</a:t>
            </a:r>
            <a:r>
              <a:rPr lang="en-US" sz="1400" dirty="0" err="1">
                <a:solidFill>
                  <a:schemeClr val="lt1">
                    <a:alpha val="99000"/>
                  </a:schemeClr>
                </a:solidFill>
                <a:latin typeface="Consolas" pitchFamily="49" charset="0"/>
                <a:cs typeface="Consolas" pitchFamily="49" charset="0"/>
              </a:rPr>
              <a:t>int</a:t>
            </a:r>
            <a:r>
              <a:rPr lang="en-US" sz="1400" dirty="0">
                <a:solidFill>
                  <a:schemeClr val="lt1">
                    <a:alpha val="99000"/>
                  </a:schemeClr>
                </a:solidFill>
                <a:latin typeface="Consolas" pitchFamily="49" charset="0"/>
                <a:cs typeface="Consolas" pitchFamily="49" charset="0"/>
              </a:rPr>
              <a:t> id)</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var</a:t>
            </a:r>
            <a:r>
              <a:rPr lang="en-US" sz="1400" dirty="0">
                <a:solidFill>
                  <a:schemeClr val="lt1">
                    <a:alpha val="99000"/>
                  </a:schemeClr>
                </a:solidFill>
                <a:latin typeface="Consolas" pitchFamily="49" charset="0"/>
                <a:cs typeface="Consolas" pitchFamily="49" charset="0"/>
              </a:rPr>
              <a:t> person = _</a:t>
            </a:r>
            <a:r>
              <a:rPr lang="en-US" sz="1400" dirty="0" err="1">
                <a:solidFill>
                  <a:schemeClr val="lt1">
                    <a:alpha val="99000"/>
                  </a:schemeClr>
                </a:solidFill>
                <a:latin typeface="Consolas" pitchFamily="49" charset="0"/>
                <a:cs typeface="Consolas" pitchFamily="49" charset="0"/>
              </a:rPr>
              <a:t>people.First</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id);</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&lt;Person&gt;(</a:t>
            </a:r>
          </a:p>
          <a:p>
            <a:r>
              <a:rPr lang="en-US" sz="1400" dirty="0">
                <a:solidFill>
                  <a:schemeClr val="lt1">
                    <a:alpha val="99000"/>
                  </a:schemeClr>
                </a:solidFill>
                <a:latin typeface="Consolas" pitchFamily="49" charset="0"/>
                <a:cs typeface="Consolas" pitchFamily="49" charset="0"/>
              </a:rPr>
              <a:t>            person,</a:t>
            </a:r>
          </a:p>
          <a:p>
            <a:r>
              <a:rPr lang="en-US" sz="1400" dirty="0">
                <a:solidFill>
                  <a:schemeClr val="lt1">
                    <a:alpha val="99000"/>
                  </a:schemeClr>
                </a:solidFill>
                <a:latin typeface="Consolas" pitchFamily="49" charset="0"/>
                <a:cs typeface="Consolas" pitchFamily="49" charset="0"/>
              </a:rPr>
              <a:t>            </a:t>
            </a:r>
            <a:r>
              <a:rPr lang="en-US" sz="1400" dirty="0" err="1">
                <a:solidFill>
                  <a:schemeClr val="accent4">
                    <a:lumMod val="60000"/>
                    <a:lumOff val="40000"/>
                    <a:alpha val="99000"/>
                  </a:schemeClr>
                </a:solidFill>
                <a:latin typeface="Consolas" pitchFamily="49" charset="0"/>
                <a:cs typeface="Consolas" pitchFamily="49" charset="0"/>
              </a:rPr>
              <a:t>HttpStatusCode.OK</a:t>
            </a:r>
            <a:endParaRPr lang="en-US" sz="1400" dirty="0">
              <a:solidFill>
                <a:schemeClr val="accent4">
                  <a:lumMod val="60000"/>
                  <a:lumOff val="40000"/>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accent4">
                    <a:lumMod val="60000"/>
                    <a:lumOff val="40000"/>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&lt;Person&gt;(</a:t>
            </a:r>
            <a:r>
              <a:rPr lang="en-US" sz="1400" dirty="0" err="1">
                <a:solidFill>
                  <a:schemeClr val="accent4">
                    <a:lumMod val="60000"/>
                    <a:lumOff val="40000"/>
                    <a:alpha val="99000"/>
                  </a:schemeClr>
                </a:solidFill>
                <a:latin typeface="Consolas" pitchFamily="49" charset="0"/>
                <a:cs typeface="Consolas" pitchFamily="49" charset="0"/>
              </a:rPr>
              <a:t>HttpStatusCode.NotFound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a:t>
            </a:r>
          </a:p>
        </p:txBody>
      </p:sp>
      <p:sp>
        <p:nvSpPr>
          <p:cNvPr id="15" name="Rectangle 14"/>
          <p:cNvSpPr/>
          <p:nvPr/>
        </p:nvSpPr>
        <p:spPr>
          <a:xfrm>
            <a:off x="325464" y="2357502"/>
            <a:ext cx="3057247" cy="1538883"/>
          </a:xfrm>
          <a:prstGeom prst="rect">
            <a:avLst/>
          </a:prstGeom>
        </p:spPr>
        <p:txBody>
          <a:bodyPr wrap="none">
            <a:spAutoFit/>
          </a:bodyPr>
          <a:lstStyle/>
          <a:p>
            <a:r>
              <a:rPr lang="en-US" sz="4000" dirty="0">
                <a:solidFill>
                  <a:schemeClr val="accent2">
                    <a:alpha val="99000"/>
                  </a:schemeClr>
                </a:solidFill>
                <a:latin typeface="Segoe UI Light" pitchFamily="34" charset="0"/>
              </a:rPr>
              <a:t>Example</a:t>
            </a:r>
          </a:p>
          <a:p>
            <a:r>
              <a:rPr lang="en-US" dirty="0">
                <a:solidFill>
                  <a:schemeClr val="tx2">
                    <a:alpha val="99000"/>
                  </a:schemeClr>
                </a:solidFill>
                <a:latin typeface="Segoe UI Light" pitchFamily="34" charset="0"/>
              </a:rPr>
              <a:t>Find a person and return it,</a:t>
            </a:r>
            <a:br>
              <a:rPr lang="en-US"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but what happens if we don’t </a:t>
            </a:r>
            <a:br>
              <a:rPr lang="en-US" dirty="0">
                <a:solidFill>
                  <a:schemeClr val="tx2">
                    <a:alpha val="99000"/>
                  </a:schemeClr>
                </a:solidFill>
                <a:latin typeface="Segoe UI Light" pitchFamily="34" charset="0"/>
              </a:rPr>
            </a:br>
            <a:r>
              <a:rPr lang="en-US" dirty="0">
                <a:solidFill>
                  <a:schemeClr val="tx2">
                    <a:alpha val="99000"/>
                  </a:schemeClr>
                </a:solidFill>
                <a:latin typeface="Segoe UI Light" pitchFamily="34" charset="0"/>
              </a:rPr>
              <a:t>find a match?</a:t>
            </a:r>
          </a:p>
        </p:txBody>
      </p:sp>
      <p:sp>
        <p:nvSpPr>
          <p:cNvPr id="16" name="Rectangle 15"/>
          <p:cNvSpPr/>
          <p:nvPr>
            <p:custDataLst>
              <p:tags r:id="rId3"/>
            </p:custDataLst>
          </p:nvPr>
        </p:nvSpPr>
        <p:spPr bwMode="auto">
          <a:xfrm>
            <a:off x="323357" y="1663645"/>
            <a:ext cx="8497283"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363" fontAlgn="base">
              <a:spcBef>
                <a:spcPts val="1200"/>
              </a:spcBef>
              <a:buSzPct val="80000"/>
            </a:pPr>
            <a:r>
              <a:rPr lang="en-US" sz="2400" dirty="0">
                <a:ln>
                  <a:solidFill>
                    <a:schemeClr val="bg1">
                      <a:alpha val="0"/>
                    </a:schemeClr>
                  </a:solidFill>
                </a:ln>
                <a:solidFill>
                  <a:schemeClr val="bg1"/>
                </a:solidFill>
              </a:rPr>
              <a:t>Return </a:t>
            </a:r>
            <a:r>
              <a:rPr lang="en-US" sz="2400" dirty="0" err="1">
                <a:ln>
                  <a:solidFill>
                    <a:schemeClr val="bg1">
                      <a:alpha val="0"/>
                    </a:schemeClr>
                  </a:solidFill>
                </a:ln>
                <a:solidFill>
                  <a:schemeClr val="bg1"/>
                </a:solidFill>
              </a:rPr>
              <a:t>HttpResponseMessage</a:t>
            </a:r>
            <a:r>
              <a:rPr lang="en-US" sz="2400" dirty="0">
                <a:ln>
                  <a:solidFill>
                    <a:schemeClr val="bg1">
                      <a:alpha val="0"/>
                    </a:schemeClr>
                  </a:solidFill>
                </a:ln>
                <a:solidFill>
                  <a:schemeClr val="bg1"/>
                </a:solidFill>
              </a:rPr>
              <a:t>&lt;T&gt; to modify response headers</a:t>
            </a:r>
          </a:p>
        </p:txBody>
      </p:sp>
    </p:spTree>
    <p:extLst>
      <p:ext uri="{BB962C8B-B14F-4D97-AF65-F5344CB8AC3E}">
        <p14:creationId xmlns:p14="http://schemas.microsoft.com/office/powerpoint/2010/main" val="251378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satMod val="150000"/>
                  </a:schemeClr>
                </a:solidFill>
                <a:latin typeface="+mj-lt"/>
                <a:ea typeface="+mj-ea"/>
                <a:cs typeface="+mj-cs"/>
              </a:rPr>
              <a:t>Manipulating HTTP Responses</a:t>
            </a:r>
          </a:p>
        </p:txBody>
      </p:sp>
      <p:pic>
        <p:nvPicPr>
          <p:cNvPr id="61442" name="Picture 2" descr="C:\Users\bradyg\AppData\Local\Temp\SNAGHTML3a1fd01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4011" y="2525714"/>
            <a:ext cx="4150486" cy="3036885"/>
          </a:xfrm>
          <a:prstGeom prst="rect">
            <a:avLst/>
          </a:prstGeom>
          <a:noFill/>
          <a:extLst>
            <a:ext uri="{909E8E84-426E-40DD-AFC4-6F175D3DCCD1}">
              <a14:hiddenFill xmlns:a14="http://schemas.microsoft.com/office/drawing/2010/main">
                <a:solidFill>
                  <a:srgbClr val="FFFFFF"/>
                </a:solidFill>
              </a14:hiddenFill>
            </a:ext>
          </a:extLst>
        </p:spPr>
      </p:pic>
      <p:pic>
        <p:nvPicPr>
          <p:cNvPr id="61444" name="Picture 4" descr="C:\Users\bradyg\AppData\Local\Temp\SNAGHTML3a20b9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613" y="2525713"/>
            <a:ext cx="4150490" cy="30368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custDataLst>
              <p:tags r:id="rId1"/>
            </p:custDataLst>
          </p:nvPr>
        </p:nvSpPr>
        <p:spPr bwMode="auto">
          <a:xfrm>
            <a:off x="323357" y="1679143"/>
            <a:ext cx="8497283" cy="584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a:r>
              <a:rPr lang="en-US" sz="2400" dirty="0"/>
              <a:t>A successful API call returns an HTTP OK and the JSON data</a:t>
            </a:r>
          </a:p>
        </p:txBody>
      </p:sp>
    </p:spTree>
    <p:extLst>
      <p:ext uri="{BB962C8B-B14F-4D97-AF65-F5344CB8AC3E}">
        <p14:creationId xmlns:p14="http://schemas.microsoft.com/office/powerpoint/2010/main" val="403132798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1545616"/>
            <a:ext cx="9144000" cy="3967098"/>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Title 2"/>
          <p:cNvSpPr>
            <a:spLocks noGrp="1"/>
          </p:cNvSpPr>
          <p:nvPr>
            <p:ph type="title"/>
          </p:nvPr>
        </p:nvSpPr>
        <p:spPr>
          <a:xfrm>
            <a:off x="389436" y="228601"/>
            <a:ext cx="8363938" cy="664797"/>
          </a:xfrm>
        </p:spPr>
        <p:txBody>
          <a:bodyPr>
            <a:normAutofit fontScale="90000"/>
          </a:bodyPr>
          <a:lstStyle/>
          <a:p>
            <a:r>
              <a:rPr lang="en-US" sz="4800" dirty="0"/>
              <a:t>Posting Data to a Web API</a:t>
            </a:r>
          </a:p>
        </p:txBody>
      </p:sp>
      <p:sp>
        <p:nvSpPr>
          <p:cNvPr id="5" name="TextBox 4"/>
          <p:cNvSpPr txBox="1"/>
          <p:nvPr/>
        </p:nvSpPr>
        <p:spPr>
          <a:xfrm>
            <a:off x="3443282" y="1542395"/>
            <a:ext cx="5700718" cy="4401205"/>
          </a:xfrm>
          <a:prstGeom prst="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400" dirty="0">
                <a:solidFill>
                  <a:schemeClr val="lt1">
                    <a:alpha val="99000"/>
                  </a:schemeClr>
                </a:solidFill>
                <a:latin typeface="Consolas" pitchFamily="49" charset="0"/>
                <a:cs typeface="Consolas" pitchFamily="49" charset="0"/>
              </a:rPr>
              <a:t>public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 Post(Person person)</a:t>
            </a:r>
          </a:p>
          <a:p>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 = _</a:t>
            </a:r>
            <a:r>
              <a:rPr lang="en-US" sz="1400" dirty="0" err="1">
                <a:solidFill>
                  <a:schemeClr val="lt1">
                    <a:alpha val="99000"/>
                  </a:schemeClr>
                </a:solidFill>
                <a:latin typeface="Consolas" pitchFamily="49" charset="0"/>
                <a:cs typeface="Consolas" pitchFamily="49" charset="0"/>
              </a:rPr>
              <a:t>people.Count</a:t>
            </a:r>
            <a:r>
              <a:rPr lang="en-US" sz="1400" dirty="0">
                <a:solidFill>
                  <a:schemeClr val="lt1">
                    <a:alpha val="99000"/>
                  </a:schemeClr>
                </a:solidFill>
                <a:latin typeface="Consolas" pitchFamily="49" charset="0"/>
                <a:cs typeface="Consolas" pitchFamily="49" charset="0"/>
              </a:rPr>
              <a:t> + 1;</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if (_</a:t>
            </a:r>
            <a:r>
              <a:rPr lang="en-US" sz="1400" dirty="0" err="1">
                <a:solidFill>
                  <a:schemeClr val="lt1">
                    <a:alpha val="99000"/>
                  </a:schemeClr>
                </a:solidFill>
                <a:latin typeface="Consolas" pitchFamily="49" charset="0"/>
                <a:cs typeface="Consolas" pitchFamily="49" charset="0"/>
              </a:rPr>
              <a:t>people.Any</a:t>
            </a:r>
            <a:r>
              <a:rPr lang="en-US" sz="1400" dirty="0">
                <a:solidFill>
                  <a:schemeClr val="lt1">
                    <a:alpha val="99000"/>
                  </a:schemeClr>
                </a:solidFill>
                <a:latin typeface="Consolas" pitchFamily="49" charset="0"/>
                <a:cs typeface="Consolas" pitchFamily="49" charset="0"/>
              </a:rPr>
              <a:t>(x =&gt; </a:t>
            </a:r>
            <a:r>
              <a:rPr lang="en-US" sz="1400" dirty="0" err="1">
                <a:solidFill>
                  <a:schemeClr val="lt1">
                    <a:alpha val="99000"/>
                  </a:schemeClr>
                </a:solidFill>
                <a:latin typeface="Consolas" pitchFamily="49" charset="0"/>
                <a:cs typeface="Consolas" pitchFamily="49" charset="0"/>
              </a:rPr>
              <a:t>x.Id</a:t>
            </a:r>
            <a:r>
              <a:rPr lang="en-US" sz="1400" dirty="0">
                <a:solidFill>
                  <a:schemeClr val="lt1">
                    <a:alpha val="99000"/>
                  </a:schemeClr>
                </a:solidFill>
                <a:latin typeface="Consolas" pitchFamily="49" charset="0"/>
                <a:cs typeface="Consolas" pitchFamily="49" charset="0"/>
              </a:rPr>
              <a:t> == </a:t>
            </a:r>
            <a:r>
              <a:rPr lang="en-US" sz="1400" dirty="0" err="1">
                <a:solidFill>
                  <a:schemeClr val="lt1">
                    <a:alpha val="99000"/>
                  </a:schemeClr>
                </a:solidFill>
                <a:latin typeface="Consolas" pitchFamily="49" charset="0"/>
                <a:cs typeface="Consolas" pitchFamily="49" charset="0"/>
              </a:rPr>
              <a:t>person.Id</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try</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_</a:t>
            </a:r>
            <a:r>
              <a:rPr lang="en-US" sz="1400" dirty="0" err="1">
                <a:solidFill>
                  <a:schemeClr val="lt1">
                    <a:alpha val="99000"/>
                  </a:schemeClr>
                </a:solidFill>
                <a:latin typeface="Consolas" pitchFamily="49" charset="0"/>
                <a:cs typeface="Consolas" pitchFamily="49" charset="0"/>
              </a:rPr>
              <a:t>people.Add</a:t>
            </a:r>
            <a:r>
              <a:rPr lang="en-US" sz="1400" dirty="0">
                <a:solidFill>
                  <a:schemeClr val="lt1">
                    <a:alpha val="99000"/>
                  </a:schemeClr>
                </a:solidFill>
                <a:latin typeface="Consolas" pitchFamily="49" charset="0"/>
                <a:cs typeface="Consolas" pitchFamily="49" charset="0"/>
              </a:rPr>
              <a:t>(person);</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catch</a:t>
            </a:r>
          </a:p>
          <a:p>
            <a:r>
              <a:rPr lang="en-US" sz="1400" dirty="0">
                <a:solidFill>
                  <a:schemeClr val="lt1">
                    <a:alpha val="99000"/>
                  </a:schemeClr>
                </a:solidFill>
                <a:latin typeface="Consolas" pitchFamily="49" charset="0"/>
                <a:cs typeface="Consolas" pitchFamily="49" charset="0"/>
              </a:rPr>
              <a:t>    {</a:t>
            </a: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HttpStatusCode.BadRequest</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    }</a:t>
            </a:r>
          </a:p>
          <a:p>
            <a:endParaRPr lang="en-US" sz="1400" dirty="0">
              <a:solidFill>
                <a:schemeClr val="lt1">
                  <a:alpha val="99000"/>
                </a:schemeClr>
              </a:solidFill>
              <a:latin typeface="Consolas" pitchFamily="49" charset="0"/>
              <a:cs typeface="Consolas" pitchFamily="49" charset="0"/>
            </a:endParaRPr>
          </a:p>
          <a:p>
            <a:r>
              <a:rPr lang="en-US" sz="1400" dirty="0">
                <a:solidFill>
                  <a:schemeClr val="lt1">
                    <a:alpha val="99000"/>
                  </a:schemeClr>
                </a:solidFill>
                <a:latin typeface="Consolas" pitchFamily="49" charset="0"/>
                <a:cs typeface="Consolas" pitchFamily="49" charset="0"/>
              </a:rPr>
              <a:t>    return new </a:t>
            </a:r>
            <a:r>
              <a:rPr lang="en-US" sz="1400" dirty="0" err="1">
                <a:solidFill>
                  <a:schemeClr val="lt1">
                    <a:alpha val="99000"/>
                  </a:schemeClr>
                </a:solidFill>
                <a:latin typeface="Consolas" pitchFamily="49" charset="0"/>
                <a:cs typeface="Consolas" pitchFamily="49" charset="0"/>
              </a:rPr>
              <a:t>HttpResponseMessage</a:t>
            </a:r>
            <a:r>
              <a:rPr lang="en-US" sz="1400" dirty="0">
                <a:solidFill>
                  <a:schemeClr val="lt1">
                    <a:alpha val="99000"/>
                  </a:schemeClr>
                </a:solidFill>
                <a:latin typeface="Consolas" pitchFamily="49" charset="0"/>
                <a:cs typeface="Consolas" pitchFamily="49" charset="0"/>
              </a:rPr>
              <a:t>(</a:t>
            </a:r>
            <a:r>
              <a:rPr lang="en-US" sz="1400" dirty="0" err="1">
                <a:solidFill>
                  <a:schemeClr val="lt1">
                    <a:alpha val="99000"/>
                  </a:schemeClr>
                </a:solidFill>
                <a:latin typeface="Consolas" pitchFamily="49" charset="0"/>
                <a:cs typeface="Consolas" pitchFamily="49" charset="0"/>
              </a:rPr>
              <a:t>HttpStatusCode.OK</a:t>
            </a:r>
            <a:r>
              <a:rPr lang="en-US" sz="1400" dirty="0">
                <a:solidFill>
                  <a:schemeClr val="lt1">
                    <a:alpha val="99000"/>
                  </a:schemeClr>
                </a:solidFill>
                <a:latin typeface="Consolas" pitchFamily="49" charset="0"/>
                <a:cs typeface="Consolas" pitchFamily="49" charset="0"/>
              </a:rPr>
              <a:t>);</a:t>
            </a:r>
          </a:p>
          <a:p>
            <a:r>
              <a:rPr lang="en-US" sz="1400" dirty="0">
                <a:solidFill>
                  <a:schemeClr val="lt1">
                    <a:alpha val="99000"/>
                  </a:schemeClr>
                </a:solidFill>
                <a:latin typeface="Consolas" pitchFamily="49" charset="0"/>
                <a:cs typeface="Consolas" pitchFamily="49" charset="0"/>
              </a:rPr>
              <a:t>}</a:t>
            </a:r>
          </a:p>
        </p:txBody>
      </p:sp>
      <p:sp>
        <p:nvSpPr>
          <p:cNvPr id="8" name="Rectangle 7"/>
          <p:cNvSpPr/>
          <p:nvPr/>
        </p:nvSpPr>
        <p:spPr>
          <a:xfrm>
            <a:off x="0" y="1545615"/>
            <a:ext cx="3427926" cy="984885"/>
          </a:xfrm>
          <a:prstGeom prst="rect">
            <a:avLst/>
          </a:prstGeom>
        </p:spPr>
        <p:txBody>
          <a:bodyPr wrap="none">
            <a:spAutoFit/>
          </a:bodyPr>
          <a:lstStyle/>
          <a:p>
            <a:r>
              <a:rPr lang="en-US" sz="4000" dirty="0">
                <a:solidFill>
                  <a:schemeClr val="accent2">
                    <a:alpha val="99000"/>
                  </a:schemeClr>
                </a:solidFill>
                <a:latin typeface="Segoe UI Light" pitchFamily="34" charset="0"/>
              </a:rPr>
              <a:t>Use HTTP Post:</a:t>
            </a:r>
          </a:p>
          <a:p>
            <a:r>
              <a:rPr lang="en-US" dirty="0">
                <a:solidFill>
                  <a:schemeClr val="tx2">
                    <a:alpha val="99000"/>
                  </a:schemeClr>
                </a:solidFill>
                <a:latin typeface="Segoe UI Light" pitchFamily="34" charset="0"/>
              </a:rPr>
              <a:t>Pass a Model</a:t>
            </a:r>
          </a:p>
        </p:txBody>
      </p:sp>
    </p:spTree>
    <p:extLst>
      <p:ext uri="{BB962C8B-B14F-4D97-AF65-F5344CB8AC3E}">
        <p14:creationId xmlns:p14="http://schemas.microsoft.com/office/powerpoint/2010/main" val="299789148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436" y="228601"/>
            <a:ext cx="8363938" cy="664797"/>
          </a:xfrm>
        </p:spPr>
        <p:txBody>
          <a:bodyPr>
            <a:normAutofit fontScale="90000"/>
          </a:bodyPr>
          <a:lstStyle/>
          <a:p>
            <a:r>
              <a:rPr lang="en-US" sz="4800" dirty="0"/>
              <a:t>Posting Data to a Web API</a:t>
            </a:r>
          </a:p>
        </p:txBody>
      </p:sp>
      <p:pic>
        <p:nvPicPr>
          <p:cNvPr id="65538" name="Picture 2" descr="C:\Users\bradyg\AppData\Local\Temp\SNAGHTML672ba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566" y="1202172"/>
            <a:ext cx="4703987" cy="3716667"/>
          </a:xfrm>
          <a:prstGeom prst="rect">
            <a:avLst/>
          </a:prstGeom>
          <a:noFill/>
          <a:extLst>
            <a:ext uri="{909E8E84-426E-40DD-AFC4-6F175D3DCCD1}">
              <a14:hiddenFill xmlns:a14="http://schemas.microsoft.com/office/drawing/2010/main">
                <a:solidFill>
                  <a:srgbClr val="FFFFFF"/>
                </a:solidFill>
              </a14:hiddenFill>
            </a:ext>
          </a:extLst>
        </p:spPr>
      </p:pic>
      <p:pic>
        <p:nvPicPr>
          <p:cNvPr id="655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7254" y="5389345"/>
            <a:ext cx="5751026"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2768" y="2399315"/>
            <a:ext cx="3894358"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2768" y="1202171"/>
            <a:ext cx="3894358"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Up Arrow 1"/>
          <p:cNvSpPr/>
          <p:nvPr/>
        </p:nvSpPr>
        <p:spPr bwMode="auto">
          <a:xfrm rot="7200000">
            <a:off x="1428819" y="5217282"/>
            <a:ext cx="893380" cy="530130"/>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Up Arrow 11"/>
          <p:cNvSpPr/>
          <p:nvPr/>
        </p:nvSpPr>
        <p:spPr bwMode="auto">
          <a:xfrm>
            <a:off x="6704841" y="4847431"/>
            <a:ext cx="670210" cy="706656"/>
          </a:xfrm>
          <a:prstGeom prst="up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0821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fade">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65539"/>
                                        </p:tgtEl>
                                        <p:attrNameLst>
                                          <p:attrName>style.visibility</p:attrName>
                                        </p:attrNameLst>
                                      </p:cBhvr>
                                      <p:to>
                                        <p:strVal val="visible"/>
                                      </p:to>
                                    </p:set>
                                    <p:animEffect transition="in" filter="fade">
                                      <p:cBhvr>
                                        <p:cTn id="15" dur="500"/>
                                        <p:tgtEl>
                                          <p:spTgt spid="655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65541"/>
                                        </p:tgtEl>
                                        <p:attrNameLst>
                                          <p:attrName>style.visibility</p:attrName>
                                        </p:attrNameLst>
                                      </p:cBhvr>
                                      <p:to>
                                        <p:strVal val="visible"/>
                                      </p:to>
                                    </p:set>
                                    <p:animEffect transition="in" filter="fade">
                                      <p:cBhvr>
                                        <p:cTn id="23" dur="500"/>
                                        <p:tgtEl>
                                          <p:spTgt spid="65541"/>
                                        </p:tgtEl>
                                      </p:cBhvr>
                                    </p:animEffect>
                                  </p:childTnLst>
                                </p:cTn>
                              </p:par>
                              <p:par>
                                <p:cTn id="24" presetID="10" presetClass="entr" presetSubtype="0" fill="hold" nodeType="withEffect">
                                  <p:stCondLst>
                                    <p:cond delay="0"/>
                                  </p:stCondLst>
                                  <p:childTnLst>
                                    <p:set>
                                      <p:cBhvr>
                                        <p:cTn id="25" dur="1" fill="hold">
                                          <p:stCondLst>
                                            <p:cond delay="0"/>
                                          </p:stCondLst>
                                        </p:cTn>
                                        <p:tgtEl>
                                          <p:spTgt spid="65542"/>
                                        </p:tgtEl>
                                        <p:attrNameLst>
                                          <p:attrName>style.visibility</p:attrName>
                                        </p:attrNameLst>
                                      </p:cBhvr>
                                      <p:to>
                                        <p:strVal val="visible"/>
                                      </p:to>
                                    </p:set>
                                    <p:animEffect transition="in" filter="fade">
                                      <p:cBhvr>
                                        <p:cTn id="26" dur="500"/>
                                        <p:tgtEl>
                                          <p:spTgt spid="65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a:t>
            </a:r>
            <a:r>
              <a:rPr lang="en-IN" dirty="0" err="1"/>
              <a:t>SignalR</a:t>
            </a:r>
            <a:endParaRPr lang="en-IN" dirty="0"/>
          </a:p>
        </p:txBody>
      </p:sp>
      <p:sp>
        <p:nvSpPr>
          <p:cNvPr id="3" name="Content Placeholder 2"/>
          <p:cNvSpPr>
            <a:spLocks noGrp="1"/>
          </p:cNvSpPr>
          <p:nvPr>
            <p:ph idx="1"/>
          </p:nvPr>
        </p:nvSpPr>
        <p:spPr>
          <a:xfrm>
            <a:off x="0" y="1775191"/>
            <a:ext cx="4724400" cy="2111009"/>
          </a:xfrm>
        </p:spPr>
        <p:txBody>
          <a:bodyPr/>
          <a:lstStyle/>
          <a:p>
            <a:r>
              <a:rPr lang="en-IN" dirty="0"/>
              <a:t>Real-Time Web App’s</a:t>
            </a:r>
          </a:p>
          <a:p>
            <a:r>
              <a:rPr lang="en-IN" sz="2400" dirty="0"/>
              <a:t>It's the ability to have your server-side code push content to the connected clients as it happens, in real-time.</a:t>
            </a:r>
          </a:p>
        </p:txBody>
      </p:sp>
      <p:pic>
        <p:nvPicPr>
          <p:cNvPr id="1026" name="Picture 2" descr="All the parts of ASP.NET, all the subsystems are all part of the larger ASP.NET community"/>
          <p:cNvPicPr>
            <a:picLocks noChangeAspect="1" noChangeArrowheads="1"/>
          </p:cNvPicPr>
          <p:nvPr/>
        </p:nvPicPr>
        <p:blipFill>
          <a:blip r:embed="rId2" cstate="print"/>
          <a:srcRect/>
          <a:stretch>
            <a:fillRect/>
          </a:stretch>
        </p:blipFill>
        <p:spPr bwMode="auto">
          <a:xfrm>
            <a:off x="152400" y="4114800"/>
            <a:ext cx="4495800" cy="1982996"/>
          </a:xfrm>
          <a:prstGeom prst="rect">
            <a:avLst/>
          </a:prstGeom>
          <a:noFill/>
        </p:spPr>
      </p:pic>
      <p:sp>
        <p:nvSpPr>
          <p:cNvPr id="5" name="Rounded Rectangle 4"/>
          <p:cNvSpPr/>
          <p:nvPr/>
        </p:nvSpPr>
        <p:spPr>
          <a:xfrm>
            <a:off x="3810000" y="4114800"/>
            <a:ext cx="8382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746" name="Picture 2" descr="https://encrypted-tbn0.gstatic.com/images?q=tbn:ANd9GcTSPup5GMaacS8QZ69u-nTSKJUVqHrTdS1xXO7R2kbroySTpTW6"/>
          <p:cNvPicPr>
            <a:picLocks noChangeAspect="1" noChangeArrowheads="1"/>
          </p:cNvPicPr>
          <p:nvPr/>
        </p:nvPicPr>
        <p:blipFill>
          <a:blip r:embed="rId3" cstate="print"/>
          <a:srcRect/>
          <a:stretch>
            <a:fillRect/>
          </a:stretch>
        </p:blipFill>
        <p:spPr bwMode="auto">
          <a:xfrm>
            <a:off x="4724400" y="1905000"/>
            <a:ext cx="4283131" cy="4114800"/>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One ASP.Net – Web API</a:t>
            </a:r>
          </a:p>
        </p:txBody>
      </p:sp>
      <p:sp>
        <p:nvSpPr>
          <p:cNvPr id="3" name="Content Placeholder 2"/>
          <p:cNvSpPr>
            <a:spLocks noGrp="1"/>
          </p:cNvSpPr>
          <p:nvPr>
            <p:ph idx="1"/>
          </p:nvPr>
        </p:nvSpPr>
        <p:spPr>
          <a:xfrm>
            <a:off x="0" y="1524001"/>
            <a:ext cx="8991600" cy="2514600"/>
          </a:xfrm>
        </p:spPr>
        <p:txBody>
          <a:bodyPr>
            <a:normAutofit fontScale="92500"/>
          </a:bodyPr>
          <a:lstStyle/>
          <a:p>
            <a:r>
              <a:rPr lang="en-IN" b="1" dirty="0">
                <a:solidFill>
                  <a:srgbClr val="C00000"/>
                </a:solidFill>
                <a:effectLst>
                  <a:outerShdw blurRad="38100" dist="38100" dir="2700000" algn="tl">
                    <a:srgbClr val="000000">
                      <a:alpha val="43137"/>
                    </a:srgbClr>
                  </a:outerShdw>
                </a:effectLst>
              </a:rPr>
              <a:t>ASP.NET Web API </a:t>
            </a:r>
            <a:r>
              <a:rPr lang="en-IN" dirty="0"/>
              <a:t>is a framework that makes it easy to build </a:t>
            </a:r>
            <a:r>
              <a:rPr lang="en-IN" b="1" dirty="0">
                <a:solidFill>
                  <a:srgbClr val="C00000"/>
                </a:solidFill>
                <a:effectLst>
                  <a:outerShdw blurRad="38100" dist="38100" dir="2700000" algn="tl">
                    <a:srgbClr val="000000">
                      <a:alpha val="43137"/>
                    </a:srgbClr>
                  </a:outerShdw>
                </a:effectLst>
              </a:rPr>
              <a:t>HTTP services </a:t>
            </a:r>
            <a:r>
              <a:rPr lang="en-IN" dirty="0"/>
              <a:t>that reach a </a:t>
            </a:r>
            <a:r>
              <a:rPr lang="en-IN" u="sng" dirty="0"/>
              <a:t>broad range of clients</a:t>
            </a:r>
            <a:r>
              <a:rPr lang="en-IN" dirty="0"/>
              <a:t>, including browsers and mobile devices.</a:t>
            </a:r>
          </a:p>
          <a:p>
            <a:r>
              <a:rPr lang="en-IN" dirty="0"/>
              <a:t>ASP.NET Web API is an ideal platform for building </a:t>
            </a:r>
            <a:r>
              <a:rPr lang="en-IN" b="1" dirty="0" err="1">
                <a:solidFill>
                  <a:srgbClr val="C00000"/>
                </a:solidFill>
                <a:effectLst>
                  <a:outerShdw blurRad="38100" dist="38100" dir="2700000" algn="tl">
                    <a:srgbClr val="000000">
                      <a:alpha val="43137"/>
                    </a:srgbClr>
                  </a:outerShdw>
                </a:effectLst>
              </a:rPr>
              <a:t>RESTful</a:t>
            </a:r>
            <a:r>
              <a:rPr lang="en-IN" dirty="0"/>
              <a:t> applications on the .NET Framework.</a:t>
            </a:r>
            <a:endParaRPr lang="en-IN" sz="2400" dirty="0"/>
          </a:p>
        </p:txBody>
      </p:sp>
      <p:pic>
        <p:nvPicPr>
          <p:cNvPr id="1026" name="Picture 2" descr="All the parts of ASP.NET, all the subsystems are all part of the larger ASP.NET community"/>
          <p:cNvPicPr>
            <a:picLocks noChangeAspect="1" noChangeArrowheads="1"/>
          </p:cNvPicPr>
          <p:nvPr/>
        </p:nvPicPr>
        <p:blipFill>
          <a:blip r:embed="rId2" cstate="print"/>
          <a:srcRect/>
          <a:stretch>
            <a:fillRect/>
          </a:stretch>
        </p:blipFill>
        <p:spPr bwMode="auto">
          <a:xfrm>
            <a:off x="1524000" y="4038600"/>
            <a:ext cx="6219316" cy="2743200"/>
          </a:xfrm>
          <a:prstGeom prst="rect">
            <a:avLst/>
          </a:prstGeom>
          <a:noFill/>
        </p:spPr>
      </p:pic>
      <p:sp>
        <p:nvSpPr>
          <p:cNvPr id="5" name="Rounded Rectangle 4"/>
          <p:cNvSpPr/>
          <p:nvPr/>
        </p:nvSpPr>
        <p:spPr>
          <a:xfrm>
            <a:off x="5715000" y="4114800"/>
            <a:ext cx="914400" cy="76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5715000" y="5029200"/>
            <a:ext cx="1905000" cy="762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K6bBAJvkS3.ukwBGLqd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Dymgjsaf0qp25wa8mnEJ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_1sJZ_T5kqTXvwcsdW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0zv7aF3.0KVOH7l2uCqT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1081</TotalTime>
  <Words>3336</Words>
  <Application>Microsoft Office PowerPoint</Application>
  <PresentationFormat>On-screen Show (4:3)</PresentationFormat>
  <Paragraphs>631</Paragraphs>
  <Slides>76</Slides>
  <Notes>7</Notes>
  <HiddenSlides>16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9" baseType="lpstr">
      <vt:lpstr>Arial</vt:lpstr>
      <vt:lpstr>Calibri</vt:lpstr>
      <vt:lpstr>Consolas</vt:lpstr>
      <vt:lpstr>Corbel</vt:lpstr>
      <vt:lpstr>Segoe Semibold</vt:lpstr>
      <vt:lpstr>Segoe UI</vt:lpstr>
      <vt:lpstr>Segoe UI Light</vt:lpstr>
      <vt:lpstr>Tekton Pro</vt:lpstr>
      <vt:lpstr>Wingdings</vt:lpstr>
      <vt:lpstr>Wingdings 2</vt:lpstr>
      <vt:lpstr>Wingdings 3</vt:lpstr>
      <vt:lpstr>Module</vt:lpstr>
      <vt:lpstr>think-cell Slide</vt:lpstr>
      <vt:lpstr>Building HTTP RESTful Services with ASP.Net Web API</vt:lpstr>
      <vt:lpstr>Learning Web API : Pre-requisits</vt:lpstr>
      <vt:lpstr>One ASP.Net – An Overview</vt:lpstr>
      <vt:lpstr>One ASP.Net - MVC</vt:lpstr>
      <vt:lpstr>One ASP.Net – Web Pages</vt:lpstr>
      <vt:lpstr>One ASP.Net – Web Forms</vt:lpstr>
      <vt:lpstr>One ASP.Net – Single Pages</vt:lpstr>
      <vt:lpstr>One ASP.Net - SignalR</vt:lpstr>
      <vt:lpstr>One ASP.Net – Web API</vt:lpstr>
      <vt:lpstr>What is Service?</vt:lpstr>
      <vt:lpstr>Evolution of Distributed Computing</vt:lpstr>
      <vt:lpstr>Distributed Technologies in .NET 2.0</vt:lpstr>
      <vt:lpstr>Distributed Technology Choices</vt:lpstr>
      <vt:lpstr>WCF Unification</vt:lpstr>
      <vt:lpstr>Web Services?</vt:lpstr>
      <vt:lpstr>WCF?</vt:lpstr>
      <vt:lpstr>WCF REST?</vt:lpstr>
      <vt:lpstr>WCF v/s Web Services</vt:lpstr>
      <vt:lpstr>WCF v/s Web Services</vt:lpstr>
      <vt:lpstr>Web API?</vt:lpstr>
      <vt:lpstr>*WCF Rest + *MVC = Web API</vt:lpstr>
      <vt:lpstr>To whom choose between  WCF or WEB API?</vt:lpstr>
      <vt:lpstr>How to reach more clients?</vt:lpstr>
      <vt:lpstr>How to make it scale?</vt:lpstr>
      <vt:lpstr>Leverage the web – build Web APIs</vt:lpstr>
      <vt:lpstr>What is a Web API?</vt:lpstr>
      <vt:lpstr>Why Web API?</vt:lpstr>
      <vt:lpstr>PowerPoint Presentation</vt:lpstr>
      <vt:lpstr>Web API Growth</vt:lpstr>
      <vt:lpstr>PowerPoint Presentation</vt:lpstr>
      <vt:lpstr>PowerPoint Presentation</vt:lpstr>
      <vt:lpstr>PowerPoint Presentation</vt:lpstr>
      <vt:lpstr>PowerPoint Presentation</vt:lpstr>
      <vt:lpstr>RESTful Services?</vt:lpstr>
      <vt:lpstr>REST = REpresentational State Transfer</vt:lpstr>
      <vt:lpstr>REST</vt:lpstr>
      <vt:lpstr>REST Architectural Constraints</vt:lpstr>
      <vt:lpstr>Uniform Interface</vt:lpstr>
      <vt:lpstr>URI Design</vt:lpstr>
      <vt:lpstr>HTTP</vt:lpstr>
      <vt:lpstr>URI‘s: Don’t</vt:lpstr>
      <vt:lpstr>URI‘s: Do</vt:lpstr>
      <vt:lpstr>HTTP Services</vt:lpstr>
      <vt:lpstr>Hypermedia-driven services</vt:lpstr>
      <vt:lpstr>Consuming REST APIs</vt:lpstr>
      <vt:lpstr>Consuming REST / Web APIs in .NET</vt:lpstr>
      <vt:lpstr>Consuming REST/Web APIs in JavaScript</vt:lpstr>
      <vt:lpstr>Hosting</vt:lpstr>
      <vt:lpstr>ASP.NET Web API Processing Architecture</vt:lpstr>
      <vt:lpstr>Web API Dispatcher</vt:lpstr>
      <vt:lpstr>Web API dispatcher</vt:lpstr>
      <vt:lpstr>Web API dispatcher</vt:lpstr>
      <vt:lpstr>Implementing Web API actions</vt:lpstr>
      <vt:lpstr>Web API dispatcher</vt:lpstr>
      <vt:lpstr>Web API dispatcher</vt:lpstr>
      <vt:lpstr>Action parameters</vt:lpstr>
      <vt:lpstr>Parameter validation</vt:lpstr>
      <vt:lpstr>Web API dispatcher</vt:lpstr>
      <vt:lpstr>Web API dispatcher</vt:lpstr>
      <vt:lpstr>Web API dispatcher</vt:lpstr>
      <vt:lpstr>Response formatting and content negotiation</vt:lpstr>
      <vt:lpstr>Web API dispatcher</vt:lpstr>
      <vt:lpstr>Filters</vt:lpstr>
      <vt:lpstr>Building ASP.Net Web API</vt:lpstr>
      <vt:lpstr>API with ASP.NET Web API</vt:lpstr>
      <vt:lpstr>Controllers</vt:lpstr>
      <vt:lpstr>Actions</vt:lpstr>
      <vt:lpstr>Actions parameters</vt:lpstr>
      <vt:lpstr>Action return</vt:lpstr>
      <vt:lpstr>Sample Read-only Model and Controller</vt:lpstr>
      <vt:lpstr>Read-only Controller Actions to return data</vt:lpstr>
      <vt:lpstr>Routing a Web API Using Global.asax.cs</vt:lpstr>
      <vt:lpstr>Manipulating HTTP Responses</vt:lpstr>
      <vt:lpstr>Manipulating HTTP Responses</vt:lpstr>
      <vt:lpstr>Posting Data to a Web API</vt:lpstr>
      <vt:lpstr>Posting Data to a Web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RESTful Services with ASP.Net MVC Web API</dc:title>
  <dc:creator>Venkat</dc:creator>
  <cp:lastModifiedBy>Venkat Shiva Reddy</cp:lastModifiedBy>
  <cp:revision>64</cp:revision>
  <dcterms:created xsi:type="dcterms:W3CDTF">2006-08-16T00:00:00Z</dcterms:created>
  <dcterms:modified xsi:type="dcterms:W3CDTF">2023-03-16T03:43:30Z</dcterms:modified>
</cp:coreProperties>
</file>